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bookmarkIdSeed="4">
  <p:sldMasterIdLst>
    <p:sldMasterId id="2147483648" r:id="rId1"/>
  </p:sldMasterIdLst>
  <p:sldIdLst>
    <p:sldId id="257" r:id="rId2"/>
    <p:sldId id="258" r:id="rId3"/>
    <p:sldId id="272" r:id="rId4"/>
    <p:sldId id="271" r:id="rId5"/>
    <p:sldId id="283" r:id="rId6"/>
    <p:sldId id="285" r:id="rId7"/>
    <p:sldId id="297" r:id="rId8"/>
    <p:sldId id="290" r:id="rId9"/>
    <p:sldId id="294" r:id="rId10"/>
    <p:sldId id="295" r:id="rId11"/>
    <p:sldId id="296" r:id="rId12"/>
    <p:sldId id="298" r:id="rId13"/>
    <p:sldId id="299" r:id="rId14"/>
    <p:sldId id="287" r:id="rId15"/>
    <p:sldId id="286" r:id="rId16"/>
    <p:sldId id="288" r:id="rId17"/>
    <p:sldId id="289" r:id="rId18"/>
    <p:sldId id="300" r:id="rId19"/>
    <p:sldId id="301" r:id="rId20"/>
    <p:sldId id="303" r:id="rId21"/>
    <p:sldId id="304" r:id="rId22"/>
    <p:sldId id="305" r:id="rId23"/>
    <p:sldId id="277" r:id="rId24"/>
    <p:sldId id="284" r:id="rId25"/>
    <p:sldId id="267" r:id="rId26"/>
    <p:sldId id="268"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11" autoAdjust="0"/>
    <p:restoredTop sz="94660"/>
  </p:normalViewPr>
  <p:slideViewPr>
    <p:cSldViewPr snapToGrid="0">
      <p:cViewPr varScale="1">
        <p:scale>
          <a:sx n="106" d="100"/>
          <a:sy n="106" d="100"/>
        </p:scale>
        <p:origin x="96" y="2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zh-CN" altLang="en-US"/>
              <a:t>单击此处编辑母版标题样式</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Date Placeholder 2"/>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zh-CN" altLang="en-US"/>
              <a:t>单击此处编辑母版标题样式</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zh-CN" altLang="en-US"/>
              <a:t>单击此处编辑母版标题样式</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11/17/2024</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blog.csdn.net/Dan1374219106/article/details/106676043" TargetMode="External"/><Relationship Id="rId2" Type="http://schemas.openxmlformats.org/officeDocument/2006/relationships/hyperlink" Target="https://std.samr.gov.cn/gb/search/gbDetailed?id=71F772D7C439D3A7E05397BE0A0AB82A" TargetMode="Externa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064FA5-8133-0874-36DE-4955DE403E55}"/>
              </a:ext>
            </a:extLst>
          </p:cNvPr>
          <p:cNvSpPr>
            <a:spLocks noGrp="1"/>
          </p:cNvSpPr>
          <p:nvPr>
            <p:ph type="ctrTitle"/>
          </p:nvPr>
        </p:nvSpPr>
        <p:spPr/>
        <p:txBody>
          <a:bodyPr>
            <a:normAutofit/>
          </a:bodyPr>
          <a:lstStyle/>
          <a:p>
            <a:r>
              <a:rPr lang="zh-CN" altLang="en-US" sz="5400" dirty="0"/>
              <a:t>大学生简单心理咨询平台</a:t>
            </a:r>
          </a:p>
        </p:txBody>
      </p:sp>
      <p:sp>
        <p:nvSpPr>
          <p:cNvPr id="3" name="副标题 2">
            <a:extLst>
              <a:ext uri="{FF2B5EF4-FFF2-40B4-BE49-F238E27FC236}">
                <a16:creationId xmlns:a16="http://schemas.microsoft.com/office/drawing/2014/main" id="{8669CA37-120F-0544-7607-582EED945DFB}"/>
              </a:ext>
            </a:extLst>
          </p:cNvPr>
          <p:cNvSpPr>
            <a:spLocks noGrp="1"/>
          </p:cNvSpPr>
          <p:nvPr>
            <p:ph type="subTitle" idx="1"/>
          </p:nvPr>
        </p:nvSpPr>
        <p:spPr/>
        <p:txBody>
          <a:bodyPr>
            <a:normAutofit/>
          </a:bodyPr>
          <a:lstStyle/>
          <a:p>
            <a:r>
              <a:rPr lang="zh-CN" altLang="en-US" sz="3600" dirty="0"/>
              <a:t>系统设计</a:t>
            </a:r>
          </a:p>
        </p:txBody>
      </p:sp>
      <p:sp>
        <p:nvSpPr>
          <p:cNvPr id="4" name="文本框 3">
            <a:extLst>
              <a:ext uri="{FF2B5EF4-FFF2-40B4-BE49-F238E27FC236}">
                <a16:creationId xmlns:a16="http://schemas.microsoft.com/office/drawing/2014/main" id="{A239A5F5-C824-BBC8-46E6-750CD4C3AAF0}"/>
              </a:ext>
            </a:extLst>
          </p:cNvPr>
          <p:cNvSpPr txBox="1"/>
          <p:nvPr/>
        </p:nvSpPr>
        <p:spPr>
          <a:xfrm>
            <a:off x="8215313" y="4164806"/>
            <a:ext cx="3093243" cy="923330"/>
          </a:xfrm>
          <a:prstGeom prst="rect">
            <a:avLst/>
          </a:prstGeom>
          <a:noFill/>
        </p:spPr>
        <p:txBody>
          <a:bodyPr wrap="square" rtlCol="0">
            <a:spAutoFit/>
          </a:bodyPr>
          <a:lstStyle/>
          <a:p>
            <a:r>
              <a:rPr lang="en-US" altLang="zh-CN" sz="1800" i="1" spc="300" dirty="0">
                <a:ea typeface="微软雅黑" panose="020B0503020204020204" pitchFamily="34" charset="-122"/>
              </a:rPr>
              <a:t>G07</a:t>
            </a:r>
            <a:r>
              <a:rPr lang="zh-CN" altLang="en-US" sz="1800" i="1" spc="300" dirty="0">
                <a:ea typeface="微软雅黑" panose="020B0503020204020204" pitchFamily="34" charset="-122"/>
              </a:rPr>
              <a:t>成员：</a:t>
            </a:r>
            <a:endParaRPr lang="en-US" altLang="zh-CN" sz="1800" i="1" spc="300" dirty="0">
              <a:ea typeface="微软雅黑" panose="020B0503020204020204" pitchFamily="34" charset="-122"/>
            </a:endParaRPr>
          </a:p>
          <a:p>
            <a:r>
              <a:rPr lang="zh-CN" altLang="en-US" sz="1800" i="1" spc="300" dirty="0">
                <a:ea typeface="微软雅黑" panose="020B0503020204020204" pitchFamily="34" charset="-122"/>
              </a:rPr>
              <a:t>谢豪键，杨宽，朱岑远</a:t>
            </a:r>
            <a:endParaRPr lang="en-US" altLang="zh-CN" sz="1800" i="1" spc="300" dirty="0">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3085071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62A00-0E67-A2C6-4D4D-533D58BD6DD9}"/>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2B71D61A-2A99-68ED-B5C0-AA6F321B912D}"/>
              </a:ext>
            </a:extLst>
          </p:cNvPr>
          <p:cNvSpPr txBox="1"/>
          <p:nvPr/>
        </p:nvSpPr>
        <p:spPr>
          <a:xfrm>
            <a:off x="477078" y="430696"/>
            <a:ext cx="10807148"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rPr>
              <a:t>界面原型设计</a:t>
            </a:r>
            <a:r>
              <a:rPr lang="en-US" altLang="zh-CN" dirty="0">
                <a:solidFill>
                  <a:prstClr val="white"/>
                </a:solidFill>
                <a:latin typeface="Century Gothic" panose="020B0502020202020204"/>
                <a:ea typeface="幼圆" panose="02010509060101010101" pitchFamily="49" charset="-122"/>
              </a:rPr>
              <a:t>——</a:t>
            </a:r>
            <a:r>
              <a:rPr lang="zh-CN" altLang="en-US" dirty="0">
                <a:solidFill>
                  <a:prstClr val="white"/>
                </a:solidFill>
                <a:latin typeface="Century Gothic" panose="020B0502020202020204"/>
                <a:ea typeface="幼圆" panose="02010509060101010101" pitchFamily="49" charset="-122"/>
              </a:rPr>
              <a:t>用户界面</a:t>
            </a:r>
            <a:endPar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endParaRPr>
          </a:p>
        </p:txBody>
      </p:sp>
      <p:pic>
        <p:nvPicPr>
          <p:cNvPr id="5" name="图片 4">
            <a:extLst>
              <a:ext uri="{FF2B5EF4-FFF2-40B4-BE49-F238E27FC236}">
                <a16:creationId xmlns:a16="http://schemas.microsoft.com/office/drawing/2014/main" id="{7E13292A-2F14-F375-931E-3FC561049C74}"/>
              </a:ext>
            </a:extLst>
          </p:cNvPr>
          <p:cNvPicPr>
            <a:picLocks noChangeAspect="1"/>
          </p:cNvPicPr>
          <p:nvPr/>
        </p:nvPicPr>
        <p:blipFill>
          <a:blip r:embed="rId2"/>
          <a:stretch>
            <a:fillRect/>
          </a:stretch>
        </p:blipFill>
        <p:spPr>
          <a:xfrm>
            <a:off x="615526" y="1116671"/>
            <a:ext cx="3839999" cy="2160000"/>
          </a:xfrm>
          <a:prstGeom prst="rect">
            <a:avLst/>
          </a:prstGeom>
        </p:spPr>
      </p:pic>
      <p:pic>
        <p:nvPicPr>
          <p:cNvPr id="13" name="图片 12">
            <a:extLst>
              <a:ext uri="{FF2B5EF4-FFF2-40B4-BE49-F238E27FC236}">
                <a16:creationId xmlns:a16="http://schemas.microsoft.com/office/drawing/2014/main" id="{E3682E0F-E0B1-8175-8BAC-ECF0A84D0550}"/>
              </a:ext>
            </a:extLst>
          </p:cNvPr>
          <p:cNvPicPr>
            <a:picLocks noChangeAspect="1"/>
          </p:cNvPicPr>
          <p:nvPr/>
        </p:nvPicPr>
        <p:blipFill>
          <a:blip r:embed="rId3"/>
          <a:stretch>
            <a:fillRect/>
          </a:stretch>
        </p:blipFill>
        <p:spPr>
          <a:xfrm>
            <a:off x="6577126" y="1003991"/>
            <a:ext cx="3840000" cy="2160000"/>
          </a:xfrm>
          <a:prstGeom prst="rect">
            <a:avLst/>
          </a:prstGeom>
        </p:spPr>
      </p:pic>
      <p:pic>
        <p:nvPicPr>
          <p:cNvPr id="17" name="图片 16">
            <a:extLst>
              <a:ext uri="{FF2B5EF4-FFF2-40B4-BE49-F238E27FC236}">
                <a16:creationId xmlns:a16="http://schemas.microsoft.com/office/drawing/2014/main" id="{2E14E093-AF71-4D84-1A44-D100FC7A31CC}"/>
              </a:ext>
            </a:extLst>
          </p:cNvPr>
          <p:cNvPicPr>
            <a:picLocks noChangeAspect="1"/>
          </p:cNvPicPr>
          <p:nvPr/>
        </p:nvPicPr>
        <p:blipFill>
          <a:blip r:embed="rId4"/>
          <a:stretch>
            <a:fillRect/>
          </a:stretch>
        </p:blipFill>
        <p:spPr>
          <a:xfrm>
            <a:off x="615526" y="3897971"/>
            <a:ext cx="3840002" cy="2160001"/>
          </a:xfrm>
          <a:prstGeom prst="rect">
            <a:avLst/>
          </a:prstGeom>
        </p:spPr>
      </p:pic>
      <p:sp>
        <p:nvSpPr>
          <p:cNvPr id="20" name="文本框 19">
            <a:extLst>
              <a:ext uri="{FF2B5EF4-FFF2-40B4-BE49-F238E27FC236}">
                <a16:creationId xmlns:a16="http://schemas.microsoft.com/office/drawing/2014/main" id="{E35BD6DE-096C-C2CA-BA87-7E6B265C1266}"/>
              </a:ext>
            </a:extLst>
          </p:cNvPr>
          <p:cNvSpPr txBox="1"/>
          <p:nvPr/>
        </p:nvSpPr>
        <p:spPr>
          <a:xfrm>
            <a:off x="1898409" y="3244334"/>
            <a:ext cx="1211580" cy="369332"/>
          </a:xfrm>
          <a:prstGeom prst="rect">
            <a:avLst/>
          </a:prstGeom>
          <a:noFill/>
        </p:spPr>
        <p:txBody>
          <a:bodyPr wrap="square" rtlCol="0">
            <a:spAutoFit/>
          </a:bodyPr>
          <a:lstStyle/>
          <a:p>
            <a:r>
              <a:rPr lang="zh-CN" altLang="en-US" dirty="0"/>
              <a:t>资料查询</a:t>
            </a:r>
          </a:p>
        </p:txBody>
      </p:sp>
      <p:sp>
        <p:nvSpPr>
          <p:cNvPr id="21" name="文本框 20">
            <a:extLst>
              <a:ext uri="{FF2B5EF4-FFF2-40B4-BE49-F238E27FC236}">
                <a16:creationId xmlns:a16="http://schemas.microsoft.com/office/drawing/2014/main" id="{80C6203A-E10B-B3B6-74FA-F19F0997E50D}"/>
              </a:ext>
            </a:extLst>
          </p:cNvPr>
          <p:cNvSpPr txBox="1"/>
          <p:nvPr/>
        </p:nvSpPr>
        <p:spPr>
          <a:xfrm>
            <a:off x="1929737" y="6057972"/>
            <a:ext cx="1211580" cy="369332"/>
          </a:xfrm>
          <a:prstGeom prst="rect">
            <a:avLst/>
          </a:prstGeom>
          <a:noFill/>
        </p:spPr>
        <p:txBody>
          <a:bodyPr wrap="square" rtlCol="0">
            <a:spAutoFit/>
          </a:bodyPr>
          <a:lstStyle/>
          <a:p>
            <a:r>
              <a:rPr lang="zh-CN" altLang="en-US" dirty="0"/>
              <a:t>紧急通知</a:t>
            </a:r>
          </a:p>
        </p:txBody>
      </p:sp>
      <p:sp>
        <p:nvSpPr>
          <p:cNvPr id="22" name="文本框 21">
            <a:extLst>
              <a:ext uri="{FF2B5EF4-FFF2-40B4-BE49-F238E27FC236}">
                <a16:creationId xmlns:a16="http://schemas.microsoft.com/office/drawing/2014/main" id="{DE6A1EAF-D4CC-C107-45B3-ED03B9A7695B}"/>
              </a:ext>
            </a:extLst>
          </p:cNvPr>
          <p:cNvSpPr txBox="1"/>
          <p:nvPr/>
        </p:nvSpPr>
        <p:spPr>
          <a:xfrm>
            <a:off x="7891336" y="3166927"/>
            <a:ext cx="1211580" cy="369332"/>
          </a:xfrm>
          <a:prstGeom prst="rect">
            <a:avLst/>
          </a:prstGeom>
          <a:noFill/>
        </p:spPr>
        <p:txBody>
          <a:bodyPr wrap="square" rtlCol="0">
            <a:spAutoFit/>
          </a:bodyPr>
          <a:lstStyle/>
          <a:p>
            <a:r>
              <a:rPr lang="zh-CN" altLang="en-US" dirty="0"/>
              <a:t>系统通知</a:t>
            </a:r>
          </a:p>
        </p:txBody>
      </p:sp>
    </p:spTree>
    <p:extLst>
      <p:ext uri="{BB962C8B-B14F-4D97-AF65-F5344CB8AC3E}">
        <p14:creationId xmlns:p14="http://schemas.microsoft.com/office/powerpoint/2010/main" val="1429240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91399A-D2DE-7E19-56EB-FEFCD4F418B4}"/>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C1C4BC44-45BF-66D0-24C4-ED168BE31E0B}"/>
              </a:ext>
            </a:extLst>
          </p:cNvPr>
          <p:cNvSpPr txBox="1"/>
          <p:nvPr/>
        </p:nvSpPr>
        <p:spPr>
          <a:xfrm>
            <a:off x="477078" y="430696"/>
            <a:ext cx="10807148"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rPr>
              <a:t>界面原型设计</a:t>
            </a:r>
            <a:r>
              <a:rPr lang="en-US" altLang="zh-CN" dirty="0">
                <a:solidFill>
                  <a:prstClr val="white"/>
                </a:solidFill>
                <a:latin typeface="Century Gothic" panose="020B0502020202020204"/>
                <a:ea typeface="幼圆" panose="02010509060101010101" pitchFamily="49" charset="-122"/>
              </a:rPr>
              <a:t>——</a:t>
            </a:r>
            <a:r>
              <a:rPr lang="zh-CN" altLang="en-US" dirty="0">
                <a:solidFill>
                  <a:prstClr val="white"/>
                </a:solidFill>
                <a:latin typeface="Century Gothic" panose="020B0502020202020204"/>
                <a:ea typeface="幼圆" panose="02010509060101010101" pitchFamily="49" charset="-122"/>
              </a:rPr>
              <a:t>管理员界面</a:t>
            </a:r>
            <a:endPar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endParaRPr>
          </a:p>
        </p:txBody>
      </p:sp>
      <p:pic>
        <p:nvPicPr>
          <p:cNvPr id="20" name="图片 19">
            <a:extLst>
              <a:ext uri="{FF2B5EF4-FFF2-40B4-BE49-F238E27FC236}">
                <a16:creationId xmlns:a16="http://schemas.microsoft.com/office/drawing/2014/main" id="{2252A3B8-02BD-B3FB-CB9D-729B80D69411}"/>
              </a:ext>
            </a:extLst>
          </p:cNvPr>
          <p:cNvPicPr>
            <a:picLocks noChangeAspect="1"/>
          </p:cNvPicPr>
          <p:nvPr/>
        </p:nvPicPr>
        <p:blipFill>
          <a:blip r:embed="rId2"/>
          <a:stretch>
            <a:fillRect/>
          </a:stretch>
        </p:blipFill>
        <p:spPr>
          <a:xfrm>
            <a:off x="217530" y="1074420"/>
            <a:ext cx="3840000" cy="2160000"/>
          </a:xfrm>
          <a:prstGeom prst="rect">
            <a:avLst/>
          </a:prstGeom>
        </p:spPr>
      </p:pic>
      <p:pic>
        <p:nvPicPr>
          <p:cNvPr id="22" name="图片 21">
            <a:extLst>
              <a:ext uri="{FF2B5EF4-FFF2-40B4-BE49-F238E27FC236}">
                <a16:creationId xmlns:a16="http://schemas.microsoft.com/office/drawing/2014/main" id="{D6A99AE6-E705-AA68-A792-A30FFF20ACEC}"/>
              </a:ext>
            </a:extLst>
          </p:cNvPr>
          <p:cNvPicPr>
            <a:picLocks noChangeAspect="1"/>
          </p:cNvPicPr>
          <p:nvPr/>
        </p:nvPicPr>
        <p:blipFill>
          <a:blip r:embed="rId3"/>
          <a:stretch>
            <a:fillRect/>
          </a:stretch>
        </p:blipFill>
        <p:spPr>
          <a:xfrm>
            <a:off x="4213346" y="3844290"/>
            <a:ext cx="3840000" cy="2160000"/>
          </a:xfrm>
          <a:prstGeom prst="rect">
            <a:avLst/>
          </a:prstGeom>
        </p:spPr>
      </p:pic>
      <p:pic>
        <p:nvPicPr>
          <p:cNvPr id="24" name="图片 23">
            <a:extLst>
              <a:ext uri="{FF2B5EF4-FFF2-40B4-BE49-F238E27FC236}">
                <a16:creationId xmlns:a16="http://schemas.microsoft.com/office/drawing/2014/main" id="{FFE50DCD-0A58-61DA-F486-9C343B78C727}"/>
              </a:ext>
            </a:extLst>
          </p:cNvPr>
          <p:cNvPicPr>
            <a:picLocks noChangeAspect="1"/>
          </p:cNvPicPr>
          <p:nvPr/>
        </p:nvPicPr>
        <p:blipFill>
          <a:blip r:embed="rId4"/>
          <a:stretch>
            <a:fillRect/>
          </a:stretch>
        </p:blipFill>
        <p:spPr>
          <a:xfrm>
            <a:off x="99060" y="3844290"/>
            <a:ext cx="3840000" cy="2160000"/>
          </a:xfrm>
          <a:prstGeom prst="rect">
            <a:avLst/>
          </a:prstGeom>
        </p:spPr>
      </p:pic>
      <p:pic>
        <p:nvPicPr>
          <p:cNvPr id="26" name="图片 25">
            <a:extLst>
              <a:ext uri="{FF2B5EF4-FFF2-40B4-BE49-F238E27FC236}">
                <a16:creationId xmlns:a16="http://schemas.microsoft.com/office/drawing/2014/main" id="{E0B5B84D-F1FC-9F9E-4EE9-A673168F7573}"/>
              </a:ext>
            </a:extLst>
          </p:cNvPr>
          <p:cNvPicPr>
            <a:picLocks noChangeAspect="1"/>
          </p:cNvPicPr>
          <p:nvPr/>
        </p:nvPicPr>
        <p:blipFill>
          <a:blip r:embed="rId5"/>
          <a:stretch>
            <a:fillRect/>
          </a:stretch>
        </p:blipFill>
        <p:spPr>
          <a:xfrm>
            <a:off x="4176000" y="1074420"/>
            <a:ext cx="3840000" cy="2160000"/>
          </a:xfrm>
          <a:prstGeom prst="rect">
            <a:avLst/>
          </a:prstGeom>
        </p:spPr>
      </p:pic>
      <p:pic>
        <p:nvPicPr>
          <p:cNvPr id="28" name="图片 27">
            <a:extLst>
              <a:ext uri="{FF2B5EF4-FFF2-40B4-BE49-F238E27FC236}">
                <a16:creationId xmlns:a16="http://schemas.microsoft.com/office/drawing/2014/main" id="{CF54FCC7-2962-01DB-3A80-BB6F72692A18}"/>
              </a:ext>
            </a:extLst>
          </p:cNvPr>
          <p:cNvPicPr>
            <a:picLocks noChangeAspect="1"/>
          </p:cNvPicPr>
          <p:nvPr/>
        </p:nvPicPr>
        <p:blipFill>
          <a:blip r:embed="rId6"/>
          <a:stretch>
            <a:fillRect/>
          </a:stretch>
        </p:blipFill>
        <p:spPr>
          <a:xfrm>
            <a:off x="8290286" y="2154420"/>
            <a:ext cx="3840000" cy="2160000"/>
          </a:xfrm>
          <a:prstGeom prst="rect">
            <a:avLst/>
          </a:prstGeom>
        </p:spPr>
      </p:pic>
      <p:sp>
        <p:nvSpPr>
          <p:cNvPr id="29" name="文本框 28">
            <a:extLst>
              <a:ext uri="{FF2B5EF4-FFF2-40B4-BE49-F238E27FC236}">
                <a16:creationId xmlns:a16="http://schemas.microsoft.com/office/drawing/2014/main" id="{4C69FF1F-A7B9-8231-1E62-4E33BBA2D249}"/>
              </a:ext>
            </a:extLst>
          </p:cNvPr>
          <p:cNvSpPr txBox="1"/>
          <p:nvPr/>
        </p:nvSpPr>
        <p:spPr>
          <a:xfrm>
            <a:off x="1414676" y="3232364"/>
            <a:ext cx="1336144" cy="369332"/>
          </a:xfrm>
          <a:prstGeom prst="rect">
            <a:avLst/>
          </a:prstGeom>
          <a:noFill/>
        </p:spPr>
        <p:txBody>
          <a:bodyPr wrap="square" rtlCol="0">
            <a:spAutoFit/>
          </a:bodyPr>
          <a:lstStyle/>
          <a:p>
            <a:r>
              <a:rPr lang="zh-CN" altLang="en-US" dirty="0"/>
              <a:t>管理员界面</a:t>
            </a:r>
          </a:p>
        </p:txBody>
      </p:sp>
      <p:sp>
        <p:nvSpPr>
          <p:cNvPr id="30" name="文本框 29">
            <a:extLst>
              <a:ext uri="{FF2B5EF4-FFF2-40B4-BE49-F238E27FC236}">
                <a16:creationId xmlns:a16="http://schemas.microsoft.com/office/drawing/2014/main" id="{726C4535-1911-DB91-160A-DB959990B9B4}"/>
              </a:ext>
            </a:extLst>
          </p:cNvPr>
          <p:cNvSpPr txBox="1"/>
          <p:nvPr/>
        </p:nvSpPr>
        <p:spPr>
          <a:xfrm>
            <a:off x="1132033" y="6084891"/>
            <a:ext cx="1901430" cy="369332"/>
          </a:xfrm>
          <a:prstGeom prst="rect">
            <a:avLst/>
          </a:prstGeom>
          <a:noFill/>
        </p:spPr>
        <p:txBody>
          <a:bodyPr wrap="square" rtlCol="0">
            <a:spAutoFit/>
          </a:bodyPr>
          <a:lstStyle/>
          <a:p>
            <a:r>
              <a:rPr lang="zh-CN" altLang="en-US" dirty="0"/>
              <a:t>管理员密码修改</a:t>
            </a:r>
          </a:p>
        </p:txBody>
      </p:sp>
      <p:sp>
        <p:nvSpPr>
          <p:cNvPr id="31" name="文本框 30">
            <a:extLst>
              <a:ext uri="{FF2B5EF4-FFF2-40B4-BE49-F238E27FC236}">
                <a16:creationId xmlns:a16="http://schemas.microsoft.com/office/drawing/2014/main" id="{72248646-7FD2-EAC0-635A-D6B670E710CA}"/>
              </a:ext>
            </a:extLst>
          </p:cNvPr>
          <p:cNvSpPr txBox="1"/>
          <p:nvPr/>
        </p:nvSpPr>
        <p:spPr>
          <a:xfrm>
            <a:off x="5490210" y="6119451"/>
            <a:ext cx="1901430" cy="369332"/>
          </a:xfrm>
          <a:prstGeom prst="rect">
            <a:avLst/>
          </a:prstGeom>
          <a:noFill/>
        </p:spPr>
        <p:txBody>
          <a:bodyPr wrap="square" rtlCol="0">
            <a:spAutoFit/>
          </a:bodyPr>
          <a:lstStyle/>
          <a:p>
            <a:r>
              <a:rPr lang="zh-CN" altLang="en-US" dirty="0"/>
              <a:t>管理员查看通知</a:t>
            </a:r>
          </a:p>
        </p:txBody>
      </p:sp>
      <p:sp>
        <p:nvSpPr>
          <p:cNvPr id="32" name="文本框 31">
            <a:extLst>
              <a:ext uri="{FF2B5EF4-FFF2-40B4-BE49-F238E27FC236}">
                <a16:creationId xmlns:a16="http://schemas.microsoft.com/office/drawing/2014/main" id="{EA98D922-C8CF-A98A-8B6C-BE35DBFDBADC}"/>
              </a:ext>
            </a:extLst>
          </p:cNvPr>
          <p:cNvSpPr txBox="1"/>
          <p:nvPr/>
        </p:nvSpPr>
        <p:spPr>
          <a:xfrm>
            <a:off x="5254676" y="3238198"/>
            <a:ext cx="1924804" cy="369332"/>
          </a:xfrm>
          <a:prstGeom prst="rect">
            <a:avLst/>
          </a:prstGeom>
          <a:noFill/>
        </p:spPr>
        <p:txBody>
          <a:bodyPr wrap="square" rtlCol="0">
            <a:spAutoFit/>
          </a:bodyPr>
          <a:lstStyle/>
          <a:p>
            <a:r>
              <a:rPr lang="zh-CN" altLang="en-US" dirty="0"/>
              <a:t>管理员问卷修改</a:t>
            </a:r>
          </a:p>
        </p:txBody>
      </p:sp>
      <p:sp>
        <p:nvSpPr>
          <p:cNvPr id="33" name="文本框 32">
            <a:extLst>
              <a:ext uri="{FF2B5EF4-FFF2-40B4-BE49-F238E27FC236}">
                <a16:creationId xmlns:a16="http://schemas.microsoft.com/office/drawing/2014/main" id="{6B1E1A03-7F42-9B84-FD9E-36F56708550A}"/>
              </a:ext>
            </a:extLst>
          </p:cNvPr>
          <p:cNvSpPr txBox="1"/>
          <p:nvPr/>
        </p:nvSpPr>
        <p:spPr>
          <a:xfrm>
            <a:off x="9610590" y="4314420"/>
            <a:ext cx="1857510" cy="369332"/>
          </a:xfrm>
          <a:prstGeom prst="rect">
            <a:avLst/>
          </a:prstGeom>
          <a:noFill/>
        </p:spPr>
        <p:txBody>
          <a:bodyPr wrap="square" rtlCol="0">
            <a:spAutoFit/>
          </a:bodyPr>
          <a:lstStyle/>
          <a:p>
            <a:r>
              <a:rPr lang="zh-CN" altLang="en-US" dirty="0"/>
              <a:t>管理员资料资料</a:t>
            </a:r>
          </a:p>
        </p:txBody>
      </p:sp>
    </p:spTree>
    <p:extLst>
      <p:ext uri="{BB962C8B-B14F-4D97-AF65-F5344CB8AC3E}">
        <p14:creationId xmlns:p14="http://schemas.microsoft.com/office/powerpoint/2010/main" val="1899382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90B7E3-F2E5-FB3B-C1BA-444D5188212E}"/>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394421F4-D888-257E-4188-00DFB5F7A518}"/>
              </a:ext>
            </a:extLst>
          </p:cNvPr>
          <p:cNvSpPr txBox="1"/>
          <p:nvPr/>
        </p:nvSpPr>
        <p:spPr>
          <a:xfrm>
            <a:off x="532800" y="2307861"/>
            <a:ext cx="11303999" cy="1323439"/>
          </a:xfrm>
          <a:prstGeom prst="rect">
            <a:avLst/>
          </a:prstGeom>
          <a:noFill/>
        </p:spPr>
        <p:txBody>
          <a:bodyPr wrap="square" rtlCol="0">
            <a:spAutoFit/>
          </a:bodyPr>
          <a:lstStyle/>
          <a:p>
            <a:r>
              <a:rPr lang="en-US" altLang="zh-CN" sz="8000" dirty="0"/>
              <a:t>4.</a:t>
            </a:r>
            <a:r>
              <a:rPr lang="zh-CN" altLang="en-US" sz="8000" dirty="0"/>
              <a:t>数据库</a:t>
            </a:r>
            <a:r>
              <a:rPr lang="en-US" altLang="zh-CN" sz="8000" dirty="0"/>
              <a:t>er</a:t>
            </a:r>
            <a:r>
              <a:rPr lang="zh-CN" altLang="en-US" sz="8000" dirty="0"/>
              <a:t>图和数据字典</a:t>
            </a:r>
          </a:p>
        </p:txBody>
      </p:sp>
    </p:spTree>
    <p:extLst>
      <p:ext uri="{BB962C8B-B14F-4D97-AF65-F5344CB8AC3E}">
        <p14:creationId xmlns:p14="http://schemas.microsoft.com/office/powerpoint/2010/main" val="3249532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0A97C4-0629-7C7B-865B-2BF5BF4774EA}"/>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B80F5BAF-4A2E-66CB-A064-BC74D6B7926F}"/>
              </a:ext>
            </a:extLst>
          </p:cNvPr>
          <p:cNvSpPr txBox="1"/>
          <p:nvPr/>
        </p:nvSpPr>
        <p:spPr>
          <a:xfrm>
            <a:off x="477078" y="430696"/>
            <a:ext cx="10807148"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dirty="0"/>
              <a:t>ER</a:t>
            </a:r>
            <a:r>
              <a:rPr lang="zh-CN" altLang="en-US" dirty="0"/>
              <a:t>图与数据字典</a:t>
            </a:r>
            <a:endPar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endParaRPr>
          </a:p>
        </p:txBody>
      </p:sp>
      <p:pic>
        <p:nvPicPr>
          <p:cNvPr id="6" name="图片 5">
            <a:extLst>
              <a:ext uri="{FF2B5EF4-FFF2-40B4-BE49-F238E27FC236}">
                <a16:creationId xmlns:a16="http://schemas.microsoft.com/office/drawing/2014/main" id="{0F867AC4-B16C-B38E-3D25-C98541EF4A98}"/>
              </a:ext>
            </a:extLst>
          </p:cNvPr>
          <p:cNvPicPr>
            <a:picLocks noChangeAspect="1"/>
          </p:cNvPicPr>
          <p:nvPr/>
        </p:nvPicPr>
        <p:blipFill>
          <a:blip r:embed="rId2"/>
          <a:stretch>
            <a:fillRect/>
          </a:stretch>
        </p:blipFill>
        <p:spPr>
          <a:xfrm>
            <a:off x="163830" y="1264920"/>
            <a:ext cx="7192687" cy="4305300"/>
          </a:xfrm>
          <a:prstGeom prst="rect">
            <a:avLst/>
          </a:prstGeom>
        </p:spPr>
      </p:pic>
      <p:pic>
        <p:nvPicPr>
          <p:cNvPr id="8" name="图片 7">
            <a:extLst>
              <a:ext uri="{FF2B5EF4-FFF2-40B4-BE49-F238E27FC236}">
                <a16:creationId xmlns:a16="http://schemas.microsoft.com/office/drawing/2014/main" id="{D6CA93B8-3C3A-FB4B-166F-E58B1994C47B}"/>
              </a:ext>
            </a:extLst>
          </p:cNvPr>
          <p:cNvPicPr>
            <a:picLocks noChangeAspect="1"/>
          </p:cNvPicPr>
          <p:nvPr/>
        </p:nvPicPr>
        <p:blipFill>
          <a:blip r:embed="rId3"/>
          <a:stretch>
            <a:fillRect/>
          </a:stretch>
        </p:blipFill>
        <p:spPr>
          <a:xfrm>
            <a:off x="7792769" y="312420"/>
            <a:ext cx="3922153" cy="6545580"/>
          </a:xfrm>
          <a:prstGeom prst="rect">
            <a:avLst/>
          </a:prstGeom>
        </p:spPr>
      </p:pic>
    </p:spTree>
    <p:extLst>
      <p:ext uri="{BB962C8B-B14F-4D97-AF65-F5344CB8AC3E}">
        <p14:creationId xmlns:p14="http://schemas.microsoft.com/office/powerpoint/2010/main" val="695064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DA9B23-F28F-C412-76D3-F051E074AF48}"/>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BB4CCCB8-1903-1423-C065-E7FC2094DBA9}"/>
              </a:ext>
            </a:extLst>
          </p:cNvPr>
          <p:cNvSpPr txBox="1"/>
          <p:nvPr/>
        </p:nvSpPr>
        <p:spPr>
          <a:xfrm>
            <a:off x="861391" y="2199861"/>
            <a:ext cx="9667461" cy="1323439"/>
          </a:xfrm>
          <a:prstGeom prst="rect">
            <a:avLst/>
          </a:prstGeom>
          <a:noFill/>
        </p:spPr>
        <p:txBody>
          <a:bodyPr wrap="square" rtlCol="0">
            <a:spAutoFit/>
          </a:bodyPr>
          <a:lstStyle/>
          <a:p>
            <a:r>
              <a:rPr lang="en-US" altLang="zh-CN" sz="8000" dirty="0"/>
              <a:t>5.</a:t>
            </a:r>
            <a:r>
              <a:rPr lang="zh-CN" altLang="en-US" sz="8000" dirty="0"/>
              <a:t>系统设计相关图</a:t>
            </a:r>
          </a:p>
        </p:txBody>
      </p:sp>
    </p:spTree>
    <p:extLst>
      <p:ext uri="{BB962C8B-B14F-4D97-AF65-F5344CB8AC3E}">
        <p14:creationId xmlns:p14="http://schemas.microsoft.com/office/powerpoint/2010/main" val="817727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A01B80-060C-90D7-6D55-7E0B8D315B97}"/>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8A42EA13-51B0-5E2C-8CBE-C567EA00D269}"/>
              </a:ext>
            </a:extLst>
          </p:cNvPr>
          <p:cNvSpPr txBox="1"/>
          <p:nvPr/>
        </p:nvSpPr>
        <p:spPr>
          <a:xfrm>
            <a:off x="477078" y="430696"/>
            <a:ext cx="10807148" cy="369332"/>
          </a:xfrm>
          <a:prstGeom prst="rect">
            <a:avLst/>
          </a:prstGeom>
          <a:noFill/>
        </p:spPr>
        <p:txBody>
          <a:bodyPr wrap="square" rtlCol="0">
            <a:spAutoFit/>
          </a:bodyPr>
          <a:lstStyle/>
          <a:p>
            <a:r>
              <a:rPr lang="zh-CN" altLang="en-US" dirty="0"/>
              <a:t>系统设计相关图</a:t>
            </a:r>
          </a:p>
        </p:txBody>
      </p:sp>
      <p:sp>
        <p:nvSpPr>
          <p:cNvPr id="3" name="文本框 2">
            <a:extLst>
              <a:ext uri="{FF2B5EF4-FFF2-40B4-BE49-F238E27FC236}">
                <a16:creationId xmlns:a16="http://schemas.microsoft.com/office/drawing/2014/main" id="{6DA7161C-5CFE-1565-31B5-18F578274A2A}"/>
              </a:ext>
            </a:extLst>
          </p:cNvPr>
          <p:cNvSpPr txBox="1"/>
          <p:nvPr/>
        </p:nvSpPr>
        <p:spPr>
          <a:xfrm>
            <a:off x="477078" y="1013791"/>
            <a:ext cx="10946296"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简单模块图</a:t>
            </a:r>
          </a:p>
        </p:txBody>
      </p:sp>
      <p:pic>
        <p:nvPicPr>
          <p:cNvPr id="5" name="图片 4">
            <a:extLst>
              <a:ext uri="{FF2B5EF4-FFF2-40B4-BE49-F238E27FC236}">
                <a16:creationId xmlns:a16="http://schemas.microsoft.com/office/drawing/2014/main" id="{57AB10E5-11B9-1ECA-AE25-87F22124BB85}"/>
              </a:ext>
            </a:extLst>
          </p:cNvPr>
          <p:cNvPicPr>
            <a:picLocks noChangeAspect="1"/>
          </p:cNvPicPr>
          <p:nvPr/>
        </p:nvPicPr>
        <p:blipFill>
          <a:blip r:embed="rId2"/>
          <a:stretch>
            <a:fillRect/>
          </a:stretch>
        </p:blipFill>
        <p:spPr>
          <a:xfrm>
            <a:off x="583200" y="1605641"/>
            <a:ext cx="9175200" cy="4768050"/>
          </a:xfrm>
          <a:prstGeom prst="rect">
            <a:avLst/>
          </a:prstGeom>
        </p:spPr>
      </p:pic>
      <p:sp>
        <p:nvSpPr>
          <p:cNvPr id="6" name="文本框 5">
            <a:extLst>
              <a:ext uri="{FF2B5EF4-FFF2-40B4-BE49-F238E27FC236}">
                <a16:creationId xmlns:a16="http://schemas.microsoft.com/office/drawing/2014/main" id="{58BE9977-63BE-31CE-14CA-3F366A37DA14}"/>
              </a:ext>
            </a:extLst>
          </p:cNvPr>
          <p:cNvSpPr txBox="1"/>
          <p:nvPr/>
        </p:nvSpPr>
        <p:spPr>
          <a:xfrm>
            <a:off x="10332000" y="1994400"/>
            <a:ext cx="1238400" cy="1200329"/>
          </a:xfrm>
          <a:prstGeom prst="rect">
            <a:avLst/>
          </a:prstGeom>
          <a:noFill/>
        </p:spPr>
        <p:txBody>
          <a:bodyPr wrap="square" rtlCol="0">
            <a:spAutoFit/>
          </a:bodyPr>
          <a:lstStyle/>
          <a:p>
            <a:r>
              <a:rPr lang="zh-CN" altLang="en-US" dirty="0"/>
              <a:t>对系统功能进行了简单的模块划分</a:t>
            </a:r>
          </a:p>
        </p:txBody>
      </p:sp>
    </p:spTree>
    <p:extLst>
      <p:ext uri="{BB962C8B-B14F-4D97-AF65-F5344CB8AC3E}">
        <p14:creationId xmlns:p14="http://schemas.microsoft.com/office/powerpoint/2010/main" val="30172310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CAE8B6-9F6F-042F-2AEB-6BFBBB0790BD}"/>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0BECBF2B-D8F2-9EB8-FEE1-C090BAC2F4B1}"/>
              </a:ext>
            </a:extLst>
          </p:cNvPr>
          <p:cNvSpPr txBox="1"/>
          <p:nvPr/>
        </p:nvSpPr>
        <p:spPr>
          <a:xfrm>
            <a:off x="477078" y="430696"/>
            <a:ext cx="10807148" cy="369332"/>
          </a:xfrm>
          <a:prstGeom prst="rect">
            <a:avLst/>
          </a:prstGeom>
          <a:noFill/>
        </p:spPr>
        <p:txBody>
          <a:bodyPr wrap="square" rtlCol="0">
            <a:spAutoFit/>
          </a:bodyPr>
          <a:lstStyle/>
          <a:p>
            <a:r>
              <a:rPr lang="zh-CN" altLang="en-US" dirty="0"/>
              <a:t>系统设计相关图</a:t>
            </a:r>
          </a:p>
        </p:txBody>
      </p:sp>
      <p:sp>
        <p:nvSpPr>
          <p:cNvPr id="3" name="文本框 2">
            <a:extLst>
              <a:ext uri="{FF2B5EF4-FFF2-40B4-BE49-F238E27FC236}">
                <a16:creationId xmlns:a16="http://schemas.microsoft.com/office/drawing/2014/main" id="{D802A71D-527D-593C-546C-E534E01162E0}"/>
              </a:ext>
            </a:extLst>
          </p:cNvPr>
          <p:cNvSpPr txBox="1"/>
          <p:nvPr/>
        </p:nvSpPr>
        <p:spPr>
          <a:xfrm>
            <a:off x="477078" y="1013791"/>
            <a:ext cx="10946296"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系统流程图</a:t>
            </a:r>
          </a:p>
        </p:txBody>
      </p:sp>
      <p:pic>
        <p:nvPicPr>
          <p:cNvPr id="7" name="图片 6">
            <a:extLst>
              <a:ext uri="{FF2B5EF4-FFF2-40B4-BE49-F238E27FC236}">
                <a16:creationId xmlns:a16="http://schemas.microsoft.com/office/drawing/2014/main" id="{B5118415-4807-4696-52DE-8BB33D338A5D}"/>
              </a:ext>
            </a:extLst>
          </p:cNvPr>
          <p:cNvPicPr>
            <a:picLocks noChangeAspect="1"/>
          </p:cNvPicPr>
          <p:nvPr/>
        </p:nvPicPr>
        <p:blipFill>
          <a:blip r:embed="rId2"/>
          <a:stretch>
            <a:fillRect/>
          </a:stretch>
        </p:blipFill>
        <p:spPr>
          <a:xfrm>
            <a:off x="2665534" y="892800"/>
            <a:ext cx="8352291" cy="5698756"/>
          </a:xfrm>
          <a:prstGeom prst="rect">
            <a:avLst/>
          </a:prstGeom>
        </p:spPr>
      </p:pic>
      <p:sp>
        <p:nvSpPr>
          <p:cNvPr id="8" name="文本框 7">
            <a:extLst>
              <a:ext uri="{FF2B5EF4-FFF2-40B4-BE49-F238E27FC236}">
                <a16:creationId xmlns:a16="http://schemas.microsoft.com/office/drawing/2014/main" id="{2D93B804-4A58-0DF7-7118-51A548B7EED6}"/>
              </a:ext>
            </a:extLst>
          </p:cNvPr>
          <p:cNvSpPr txBox="1"/>
          <p:nvPr/>
        </p:nvSpPr>
        <p:spPr>
          <a:xfrm>
            <a:off x="597600" y="1879200"/>
            <a:ext cx="1296000" cy="1477328"/>
          </a:xfrm>
          <a:prstGeom prst="rect">
            <a:avLst/>
          </a:prstGeom>
          <a:noFill/>
        </p:spPr>
        <p:txBody>
          <a:bodyPr wrap="square" rtlCol="0">
            <a:spAutoFit/>
          </a:bodyPr>
          <a:lstStyle/>
          <a:p>
            <a:r>
              <a:rPr lang="zh-CN" altLang="en-US" dirty="0"/>
              <a:t>描述了不同用户进入后可使用系统的功能</a:t>
            </a:r>
          </a:p>
        </p:txBody>
      </p:sp>
    </p:spTree>
    <p:extLst>
      <p:ext uri="{BB962C8B-B14F-4D97-AF65-F5344CB8AC3E}">
        <p14:creationId xmlns:p14="http://schemas.microsoft.com/office/powerpoint/2010/main" val="2610212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C75D63-8C47-1673-2CCE-835F2931D1BC}"/>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514A93FB-FBD2-D84D-9BAB-B43F23A42B20}"/>
              </a:ext>
            </a:extLst>
          </p:cNvPr>
          <p:cNvSpPr txBox="1"/>
          <p:nvPr/>
        </p:nvSpPr>
        <p:spPr>
          <a:xfrm>
            <a:off x="477078" y="430696"/>
            <a:ext cx="10807148" cy="369332"/>
          </a:xfrm>
          <a:prstGeom prst="rect">
            <a:avLst/>
          </a:prstGeom>
          <a:noFill/>
        </p:spPr>
        <p:txBody>
          <a:bodyPr wrap="square" rtlCol="0">
            <a:spAutoFit/>
          </a:bodyPr>
          <a:lstStyle/>
          <a:p>
            <a:r>
              <a:rPr lang="zh-CN" altLang="en-US" dirty="0"/>
              <a:t>系统设计相关图</a:t>
            </a:r>
          </a:p>
        </p:txBody>
      </p:sp>
      <p:sp>
        <p:nvSpPr>
          <p:cNvPr id="3" name="文本框 2">
            <a:extLst>
              <a:ext uri="{FF2B5EF4-FFF2-40B4-BE49-F238E27FC236}">
                <a16:creationId xmlns:a16="http://schemas.microsoft.com/office/drawing/2014/main" id="{9D2E299B-8DDD-8764-90B6-4FDDAA04C950}"/>
              </a:ext>
            </a:extLst>
          </p:cNvPr>
          <p:cNvSpPr txBox="1"/>
          <p:nvPr/>
        </p:nvSpPr>
        <p:spPr>
          <a:xfrm>
            <a:off x="477078" y="1013791"/>
            <a:ext cx="10946296" cy="461665"/>
          </a:xfrm>
          <a:prstGeom prst="rect">
            <a:avLst/>
          </a:prstGeom>
          <a:noFill/>
        </p:spPr>
        <p:txBody>
          <a:bodyPr wrap="square" rtlCol="0">
            <a:spAutoFit/>
          </a:bodyPr>
          <a:lstStyle/>
          <a:p>
            <a:r>
              <a:rPr lang="en-US" altLang="zh-CN" sz="2400" dirty="0" err="1">
                <a:latin typeface="微软雅黑" panose="020B0503020204020204" pitchFamily="34" charset="-122"/>
                <a:ea typeface="微软雅黑" panose="020B0503020204020204" pitchFamily="34" charset="-122"/>
              </a:rPr>
              <a:t>Hipo</a:t>
            </a:r>
            <a:r>
              <a:rPr lang="zh-CN" altLang="en-US" sz="2400" dirty="0">
                <a:latin typeface="微软雅黑" panose="020B0503020204020204" pitchFamily="34" charset="-122"/>
                <a:ea typeface="微软雅黑" panose="020B0503020204020204" pitchFamily="34" charset="-122"/>
              </a:rPr>
              <a:t>图</a:t>
            </a:r>
          </a:p>
        </p:txBody>
      </p:sp>
      <p:pic>
        <p:nvPicPr>
          <p:cNvPr id="4" name="图片 3">
            <a:extLst>
              <a:ext uri="{FF2B5EF4-FFF2-40B4-BE49-F238E27FC236}">
                <a16:creationId xmlns:a16="http://schemas.microsoft.com/office/drawing/2014/main" id="{2E955005-6D75-D505-C654-978E63F1967F}"/>
              </a:ext>
            </a:extLst>
          </p:cNvPr>
          <p:cNvPicPr>
            <a:picLocks noChangeAspect="1"/>
          </p:cNvPicPr>
          <p:nvPr/>
        </p:nvPicPr>
        <p:blipFill>
          <a:blip r:embed="rId2"/>
          <a:stretch>
            <a:fillRect/>
          </a:stretch>
        </p:blipFill>
        <p:spPr>
          <a:xfrm>
            <a:off x="2689357" y="1051591"/>
            <a:ext cx="8085411" cy="5526000"/>
          </a:xfrm>
          <a:prstGeom prst="rect">
            <a:avLst/>
          </a:prstGeom>
        </p:spPr>
      </p:pic>
      <p:sp>
        <p:nvSpPr>
          <p:cNvPr id="6" name="文本框 5">
            <a:extLst>
              <a:ext uri="{FF2B5EF4-FFF2-40B4-BE49-F238E27FC236}">
                <a16:creationId xmlns:a16="http://schemas.microsoft.com/office/drawing/2014/main" id="{B85A63EF-BC4E-FD71-0B01-53B04C026374}"/>
              </a:ext>
            </a:extLst>
          </p:cNvPr>
          <p:cNvSpPr txBox="1"/>
          <p:nvPr/>
        </p:nvSpPr>
        <p:spPr>
          <a:xfrm>
            <a:off x="381600" y="1800000"/>
            <a:ext cx="1659151" cy="4247317"/>
          </a:xfrm>
          <a:prstGeom prst="rect">
            <a:avLst/>
          </a:prstGeom>
          <a:noFill/>
        </p:spPr>
        <p:txBody>
          <a:bodyPr wrap="square" rtlCol="0">
            <a:spAutoFit/>
          </a:bodyPr>
          <a:lstStyle/>
          <a:p>
            <a:r>
              <a:rPr lang="zh-CN" altLang="en-US" dirty="0"/>
              <a:t>对系统的功能进行了详细拆分，并在下方列出管理员和用户两种身份以及对应可使用的功能</a:t>
            </a:r>
            <a:endParaRPr lang="en-US" altLang="zh-CN" dirty="0"/>
          </a:p>
          <a:p>
            <a:r>
              <a:rPr lang="zh-CN" altLang="en-US" dirty="0"/>
              <a:t>实际上把简单模块图中的心理问卷模块又拆分成了问卷设计和问卷填写，分别给管理员和用户使用</a:t>
            </a:r>
          </a:p>
        </p:txBody>
      </p:sp>
    </p:spTree>
    <p:extLst>
      <p:ext uri="{BB962C8B-B14F-4D97-AF65-F5344CB8AC3E}">
        <p14:creationId xmlns:p14="http://schemas.microsoft.com/office/powerpoint/2010/main" val="28556505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4B851C-ABE9-3FCE-1688-D613FDCCE4C9}"/>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A7AF2BCE-DFA9-19E9-6535-4E2606716334}"/>
              </a:ext>
            </a:extLst>
          </p:cNvPr>
          <p:cNvSpPr txBox="1"/>
          <p:nvPr/>
        </p:nvSpPr>
        <p:spPr>
          <a:xfrm>
            <a:off x="861391" y="2199861"/>
            <a:ext cx="9667461" cy="1323439"/>
          </a:xfrm>
          <a:prstGeom prst="rect">
            <a:avLst/>
          </a:prstGeom>
          <a:noFill/>
        </p:spPr>
        <p:txBody>
          <a:bodyPr wrap="square" rtlCol="0">
            <a:spAutoFit/>
          </a:bodyPr>
          <a:lstStyle/>
          <a:p>
            <a:r>
              <a:rPr lang="en-US" altLang="zh-CN" sz="8000" dirty="0"/>
              <a:t>6.</a:t>
            </a:r>
            <a:r>
              <a:rPr lang="zh-CN" altLang="en-US" sz="8000" dirty="0"/>
              <a:t>模块详细设计</a:t>
            </a:r>
          </a:p>
        </p:txBody>
      </p:sp>
    </p:spTree>
    <p:extLst>
      <p:ext uri="{BB962C8B-B14F-4D97-AF65-F5344CB8AC3E}">
        <p14:creationId xmlns:p14="http://schemas.microsoft.com/office/powerpoint/2010/main" val="3610350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1E65C-E9EF-154B-EA9B-6D3F2C5C99BC}"/>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C3FD6703-C262-DEEA-7765-8EF510BF793B}"/>
              </a:ext>
            </a:extLst>
          </p:cNvPr>
          <p:cNvSpPr txBox="1"/>
          <p:nvPr/>
        </p:nvSpPr>
        <p:spPr>
          <a:xfrm>
            <a:off x="477078" y="430696"/>
            <a:ext cx="10807148" cy="369332"/>
          </a:xfrm>
          <a:prstGeom prst="rect">
            <a:avLst/>
          </a:prstGeom>
          <a:noFill/>
        </p:spPr>
        <p:txBody>
          <a:bodyPr wrap="square" rtlCol="0">
            <a:spAutoFit/>
          </a:bodyPr>
          <a:lstStyle/>
          <a:p>
            <a:r>
              <a:rPr lang="zh-CN" altLang="en-US" dirty="0"/>
              <a:t>模块详细设计</a:t>
            </a:r>
          </a:p>
        </p:txBody>
      </p:sp>
      <p:sp>
        <p:nvSpPr>
          <p:cNvPr id="3" name="文本框 2">
            <a:extLst>
              <a:ext uri="{FF2B5EF4-FFF2-40B4-BE49-F238E27FC236}">
                <a16:creationId xmlns:a16="http://schemas.microsoft.com/office/drawing/2014/main" id="{D861FF52-33A7-3F1A-62E5-CD906E9ED242}"/>
              </a:ext>
            </a:extLst>
          </p:cNvPr>
          <p:cNvSpPr txBox="1"/>
          <p:nvPr/>
        </p:nvSpPr>
        <p:spPr>
          <a:xfrm>
            <a:off x="477078" y="1013791"/>
            <a:ext cx="5009322" cy="4154984"/>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rPr>
              <a:t>问卷设计模块（模块</a:t>
            </a:r>
            <a:r>
              <a:rPr lang="en-US" altLang="zh-CN" sz="1200" dirty="0">
                <a:latin typeface="微软雅黑" panose="020B0503020204020204" pitchFamily="34" charset="-122"/>
                <a:ea typeface="微软雅黑" panose="020B0503020204020204" pitchFamily="34" charset="-122"/>
              </a:rPr>
              <a:t>1.0</a:t>
            </a:r>
            <a:r>
              <a:rPr lang="zh-CN" altLang="en-US" sz="1200" dirty="0">
                <a:latin typeface="微软雅黑" panose="020B0503020204020204" pitchFamily="34" charset="-122"/>
                <a:ea typeface="微软雅黑" panose="020B0503020204020204" pitchFamily="34" charset="-122"/>
              </a:rPr>
              <a:t>）</a:t>
            </a:r>
          </a:p>
          <a:p>
            <a:r>
              <a:rPr lang="zh-CN" altLang="en-US" sz="1200" dirty="0">
                <a:latin typeface="微软雅黑" panose="020B0503020204020204" pitchFamily="34" charset="-122"/>
                <a:ea typeface="微软雅黑" panose="020B0503020204020204" pitchFamily="34" charset="-122"/>
              </a:rPr>
              <a:t>功能</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设计问卷题目。</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配置答案和结果。</a:t>
            </a:r>
          </a:p>
          <a:p>
            <a:r>
              <a:rPr lang="zh-CN" altLang="en-US" sz="1200" dirty="0">
                <a:latin typeface="微软雅黑" panose="020B0503020204020204" pitchFamily="34" charset="-122"/>
                <a:ea typeface="微软雅黑" panose="020B0503020204020204" pitchFamily="34" charset="-122"/>
              </a:rPr>
              <a:t>输入与输出</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输入：题目、答案、结果参数。</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输出：存储在数据库中的问卷模板。</a:t>
            </a:r>
          </a:p>
          <a:p>
            <a:r>
              <a:rPr lang="zh-CN" altLang="en-US" sz="1200" dirty="0">
                <a:latin typeface="微软雅黑" panose="020B0503020204020204" pitchFamily="34" charset="-122"/>
                <a:ea typeface="微软雅黑" panose="020B0503020204020204" pitchFamily="34" charset="-122"/>
              </a:rPr>
              <a:t>伪代码</a:t>
            </a:r>
          </a:p>
          <a:p>
            <a:r>
              <a:rPr lang="en-US" altLang="zh-CN" sz="1200" dirty="0">
                <a:latin typeface="微软雅黑" panose="020B0503020204020204" pitchFamily="34" charset="-122"/>
                <a:ea typeface="微软雅黑" panose="020B0503020204020204" pitchFamily="34" charset="-122"/>
              </a:rPr>
              <a:t>PROCEDURE </a:t>
            </a:r>
            <a:r>
              <a:rPr lang="en-US" altLang="zh-CN" sz="1200" dirty="0" err="1">
                <a:latin typeface="微软雅黑" panose="020B0503020204020204" pitchFamily="34" charset="-122"/>
                <a:ea typeface="微软雅黑" panose="020B0503020204020204" pitchFamily="34" charset="-122"/>
              </a:rPr>
              <a:t>CreateQuestionnaire</a:t>
            </a:r>
            <a:r>
              <a:rPr lang="en-US" altLang="zh-CN" sz="1200" dirty="0">
                <a:latin typeface="微软雅黑" panose="020B0503020204020204" pitchFamily="34" charset="-122"/>
                <a:ea typeface="微软雅黑" panose="020B0503020204020204" pitchFamily="34" charset="-122"/>
              </a:rPr>
              <a:t>(title, questions, answers, results)</a:t>
            </a:r>
          </a:p>
          <a:p>
            <a:r>
              <a:rPr lang="en-US" altLang="zh-CN" sz="1200" dirty="0">
                <a:latin typeface="微软雅黑" panose="020B0503020204020204" pitchFamily="34" charset="-122"/>
                <a:ea typeface="微软雅黑" panose="020B0503020204020204" pitchFamily="34" charset="-122"/>
              </a:rPr>
              <a:t>    INPUT title, questions, answers, results</a:t>
            </a:r>
          </a:p>
          <a:p>
            <a:r>
              <a:rPr lang="en-US" altLang="zh-CN" sz="1200" dirty="0">
                <a:latin typeface="微软雅黑" panose="020B0503020204020204" pitchFamily="34" charset="-122"/>
                <a:ea typeface="微软雅黑" panose="020B0503020204020204" pitchFamily="34" charset="-122"/>
              </a:rPr>
              <a:t>    IF </a:t>
            </a:r>
            <a:r>
              <a:rPr lang="en-US" altLang="zh-CN" sz="1200" dirty="0" err="1">
                <a:latin typeface="微软雅黑" panose="020B0503020204020204" pitchFamily="34" charset="-122"/>
                <a:ea typeface="微软雅黑" panose="020B0503020204020204" pitchFamily="34" charset="-122"/>
              </a:rPr>
              <a:t>ValidateInput</a:t>
            </a:r>
            <a:r>
              <a:rPr lang="en-US" altLang="zh-CN" sz="1200" dirty="0">
                <a:latin typeface="微软雅黑" panose="020B0503020204020204" pitchFamily="34" charset="-122"/>
                <a:ea typeface="微软雅黑" panose="020B0503020204020204" pitchFamily="34" charset="-122"/>
              </a:rPr>
              <a:t>(questions, answers, results) THEN</a:t>
            </a:r>
          </a:p>
          <a:p>
            <a:r>
              <a:rPr lang="en-US" altLang="zh-CN" sz="1200" dirty="0">
                <a:latin typeface="微软雅黑" panose="020B0503020204020204" pitchFamily="34" charset="-122"/>
                <a:ea typeface="微软雅黑" panose="020B0503020204020204" pitchFamily="34" charset="-122"/>
              </a:rPr>
              <a:t>        </a:t>
            </a:r>
            <a:r>
              <a:rPr lang="en-US" altLang="zh-CN" sz="1200" dirty="0" err="1">
                <a:latin typeface="微软雅黑" panose="020B0503020204020204" pitchFamily="34" charset="-122"/>
                <a:ea typeface="微软雅黑" panose="020B0503020204020204" pitchFamily="34" charset="-122"/>
              </a:rPr>
              <a:t>SaveToDatabase</a:t>
            </a:r>
            <a:r>
              <a:rPr lang="en-US" altLang="zh-CN" sz="1200" dirty="0">
                <a:latin typeface="微软雅黑" panose="020B0503020204020204" pitchFamily="34" charset="-122"/>
                <a:ea typeface="微软雅黑" panose="020B0503020204020204" pitchFamily="34" charset="-122"/>
              </a:rPr>
              <a:t>(title, questions, answers, results)</a:t>
            </a:r>
          </a:p>
          <a:p>
            <a:r>
              <a:rPr lang="en-US" altLang="zh-CN" sz="1200" dirty="0">
                <a:latin typeface="微软雅黑" panose="020B0503020204020204" pitchFamily="34" charset="-122"/>
                <a:ea typeface="微软雅黑" panose="020B0503020204020204" pitchFamily="34" charset="-122"/>
              </a:rPr>
              <a:t>        RETURN "</a:t>
            </a:r>
            <a:r>
              <a:rPr lang="zh-CN" altLang="en-US" sz="1200" dirty="0">
                <a:latin typeface="微软雅黑" panose="020B0503020204020204" pitchFamily="34" charset="-122"/>
                <a:ea typeface="微软雅黑" panose="020B0503020204020204" pitchFamily="34" charset="-122"/>
              </a:rPr>
              <a:t>问卷保存成功</a:t>
            </a:r>
            <a:r>
              <a:rPr lang="en-US" altLang="zh-CN" sz="1200" dirty="0">
                <a:latin typeface="微软雅黑" panose="020B0503020204020204" pitchFamily="34" charset="-122"/>
                <a:ea typeface="微软雅黑" panose="020B0503020204020204" pitchFamily="34" charset="-122"/>
              </a:rPr>
              <a:t>"</a:t>
            </a:r>
          </a:p>
          <a:p>
            <a:r>
              <a:rPr lang="en-US" altLang="zh-CN" sz="1200" dirty="0">
                <a:latin typeface="微软雅黑" panose="020B0503020204020204" pitchFamily="34" charset="-122"/>
                <a:ea typeface="微软雅黑" panose="020B0503020204020204" pitchFamily="34" charset="-122"/>
              </a:rPr>
              <a:t>    ELSE</a:t>
            </a:r>
          </a:p>
          <a:p>
            <a:r>
              <a:rPr lang="en-US" altLang="zh-CN" sz="1200" dirty="0">
                <a:latin typeface="微软雅黑" panose="020B0503020204020204" pitchFamily="34" charset="-122"/>
                <a:ea typeface="微软雅黑" panose="020B0503020204020204" pitchFamily="34" charset="-122"/>
              </a:rPr>
              <a:t>        RETURN "</a:t>
            </a:r>
            <a:r>
              <a:rPr lang="zh-CN" altLang="en-US" sz="1200" dirty="0">
                <a:latin typeface="微软雅黑" panose="020B0503020204020204" pitchFamily="34" charset="-122"/>
                <a:ea typeface="微软雅黑" panose="020B0503020204020204" pitchFamily="34" charset="-122"/>
              </a:rPr>
              <a:t>输入无效</a:t>
            </a:r>
            <a:r>
              <a:rPr lang="en-US" altLang="zh-CN" sz="1200" dirty="0">
                <a:latin typeface="微软雅黑" panose="020B0503020204020204" pitchFamily="34" charset="-122"/>
                <a:ea typeface="微软雅黑" panose="020B0503020204020204" pitchFamily="34" charset="-122"/>
              </a:rPr>
              <a:t>"</a:t>
            </a:r>
          </a:p>
          <a:p>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验证输入格式</a:t>
            </a:r>
          </a:p>
          <a:p>
            <a:r>
              <a:rPr lang="en-US" altLang="zh-CN" sz="1200" dirty="0">
                <a:latin typeface="微软雅黑" panose="020B0503020204020204" pitchFamily="34" charset="-122"/>
                <a:ea typeface="微软雅黑" panose="020B0503020204020204" pitchFamily="34" charset="-122"/>
              </a:rPr>
              <a:t>PROCEDURE </a:t>
            </a:r>
            <a:r>
              <a:rPr lang="en-US" altLang="zh-CN" sz="1200" dirty="0" err="1">
                <a:latin typeface="微软雅黑" panose="020B0503020204020204" pitchFamily="34" charset="-122"/>
                <a:ea typeface="微软雅黑" panose="020B0503020204020204" pitchFamily="34" charset="-122"/>
              </a:rPr>
              <a:t>ValidateInput</a:t>
            </a:r>
            <a:r>
              <a:rPr lang="en-US" altLang="zh-CN" sz="1200" dirty="0">
                <a:latin typeface="微软雅黑" panose="020B0503020204020204" pitchFamily="34" charset="-122"/>
                <a:ea typeface="微软雅黑" panose="020B0503020204020204" pitchFamily="34" charset="-122"/>
              </a:rPr>
              <a:t>(questions, answers, results)</a:t>
            </a:r>
          </a:p>
          <a:p>
            <a:r>
              <a:rPr lang="en-US" altLang="zh-CN" sz="1200" dirty="0">
                <a:latin typeface="微软雅黑" panose="020B0503020204020204" pitchFamily="34" charset="-122"/>
                <a:ea typeface="微软雅黑" panose="020B0503020204020204" pitchFamily="34" charset="-122"/>
              </a:rPr>
              <a:t>    IF questions IS NOT EMPTY AND answers IS NOT EMPTY THEN</a:t>
            </a:r>
          </a:p>
          <a:p>
            <a:r>
              <a:rPr lang="en-US" altLang="zh-CN" sz="1200" dirty="0">
                <a:latin typeface="微软雅黑" panose="020B0503020204020204" pitchFamily="34" charset="-122"/>
                <a:ea typeface="微软雅黑" panose="020B0503020204020204" pitchFamily="34" charset="-122"/>
              </a:rPr>
              <a:t>        RETURN TRUE</a:t>
            </a:r>
          </a:p>
          <a:p>
            <a:r>
              <a:rPr lang="en-US" altLang="zh-CN" sz="1200" dirty="0">
                <a:latin typeface="微软雅黑" panose="020B0503020204020204" pitchFamily="34" charset="-122"/>
                <a:ea typeface="微软雅黑" panose="020B0503020204020204" pitchFamily="34" charset="-122"/>
              </a:rPr>
              <a:t>    ELSE</a:t>
            </a:r>
          </a:p>
          <a:p>
            <a:r>
              <a:rPr lang="en-US" altLang="zh-CN" sz="1200" dirty="0">
                <a:latin typeface="微软雅黑" panose="020B0503020204020204" pitchFamily="34" charset="-122"/>
                <a:ea typeface="微软雅黑" panose="020B0503020204020204" pitchFamily="34" charset="-122"/>
              </a:rPr>
              <a:t>        RETURN FALSE</a:t>
            </a:r>
          </a:p>
        </p:txBody>
      </p:sp>
      <p:sp>
        <p:nvSpPr>
          <p:cNvPr id="7" name="文本框 6">
            <a:extLst>
              <a:ext uri="{FF2B5EF4-FFF2-40B4-BE49-F238E27FC236}">
                <a16:creationId xmlns:a16="http://schemas.microsoft.com/office/drawing/2014/main" id="{D5691B7C-2F69-05C6-6528-916588629487}"/>
              </a:ext>
            </a:extLst>
          </p:cNvPr>
          <p:cNvSpPr txBox="1"/>
          <p:nvPr/>
        </p:nvSpPr>
        <p:spPr>
          <a:xfrm>
            <a:off x="5918400" y="1022400"/>
            <a:ext cx="5565600" cy="4339650"/>
          </a:xfrm>
          <a:prstGeom prst="rect">
            <a:avLst/>
          </a:prstGeom>
          <a:noFill/>
        </p:spPr>
        <p:txBody>
          <a:bodyPr wrap="square" rtlCol="0">
            <a:spAutoFit/>
          </a:bodyPr>
          <a:lstStyle/>
          <a:p>
            <a:r>
              <a:rPr lang="zh-CN" altLang="en-US" sz="1200" dirty="0"/>
              <a:t>资料查询模块（模块</a:t>
            </a:r>
            <a:r>
              <a:rPr lang="en-US" altLang="zh-CN" sz="1200" dirty="0"/>
              <a:t>2.0</a:t>
            </a:r>
            <a:r>
              <a:rPr lang="zh-CN" altLang="en-US" sz="1200" dirty="0"/>
              <a:t>）</a:t>
            </a:r>
          </a:p>
          <a:p>
            <a:r>
              <a:rPr lang="zh-CN" altLang="en-US" sz="1200" dirty="0"/>
              <a:t>功能</a:t>
            </a:r>
          </a:p>
          <a:p>
            <a:r>
              <a:rPr lang="en-US" altLang="zh-CN" sz="1200" dirty="0"/>
              <a:t>•	</a:t>
            </a:r>
            <a:r>
              <a:rPr lang="zh-CN" altLang="en-US" sz="1200" dirty="0"/>
              <a:t>查询和修改用户及问卷资料。</a:t>
            </a:r>
          </a:p>
          <a:p>
            <a:r>
              <a:rPr lang="zh-CN" altLang="en-US" sz="1200" dirty="0"/>
              <a:t>输入与输出</a:t>
            </a:r>
          </a:p>
          <a:p>
            <a:r>
              <a:rPr lang="en-US" altLang="zh-CN" sz="1200" dirty="0"/>
              <a:t>•	</a:t>
            </a:r>
            <a:r>
              <a:rPr lang="zh-CN" altLang="en-US" sz="1200" dirty="0"/>
              <a:t>输入：查询条件（如用户名、问卷</a:t>
            </a:r>
            <a:r>
              <a:rPr lang="en-US" altLang="zh-CN" sz="1200" dirty="0"/>
              <a:t>ID</a:t>
            </a:r>
            <a:r>
              <a:rPr lang="zh-CN" altLang="en-US" sz="1200" dirty="0"/>
              <a:t>等）。</a:t>
            </a:r>
          </a:p>
          <a:p>
            <a:r>
              <a:rPr lang="en-US" altLang="zh-CN" sz="1200" dirty="0"/>
              <a:t>•	</a:t>
            </a:r>
            <a:r>
              <a:rPr lang="zh-CN" altLang="en-US" sz="1200" dirty="0"/>
              <a:t>输出：匹配的资料信息。</a:t>
            </a:r>
          </a:p>
          <a:p>
            <a:r>
              <a:rPr lang="zh-CN" altLang="en-US" sz="1200" dirty="0"/>
              <a:t>伪代码</a:t>
            </a:r>
          </a:p>
          <a:p>
            <a:r>
              <a:rPr lang="en-US" altLang="zh-CN" sz="1200" dirty="0"/>
              <a:t>PROCEDURE </a:t>
            </a:r>
            <a:r>
              <a:rPr lang="en-US" altLang="zh-CN" sz="1200" dirty="0" err="1"/>
              <a:t>QueryData</a:t>
            </a:r>
            <a:r>
              <a:rPr lang="en-US" altLang="zh-CN" sz="1200" dirty="0"/>
              <a:t>(criteria)</a:t>
            </a:r>
          </a:p>
          <a:p>
            <a:r>
              <a:rPr lang="en-US" altLang="zh-CN" sz="1200" dirty="0"/>
              <a:t>    INPUT criteria</a:t>
            </a:r>
          </a:p>
          <a:p>
            <a:r>
              <a:rPr lang="en-US" altLang="zh-CN" sz="1200" dirty="0"/>
              <a:t>    data = </a:t>
            </a:r>
            <a:r>
              <a:rPr lang="en-US" altLang="zh-CN" sz="1200" dirty="0" err="1"/>
              <a:t>FetchFromDatabase</a:t>
            </a:r>
            <a:r>
              <a:rPr lang="en-US" altLang="zh-CN" sz="1200" dirty="0"/>
              <a:t>(criteria)</a:t>
            </a:r>
          </a:p>
          <a:p>
            <a:r>
              <a:rPr lang="en-US" altLang="zh-CN" sz="1200" dirty="0"/>
              <a:t>    IF data IS NOT EMPTY THEN</a:t>
            </a:r>
          </a:p>
          <a:p>
            <a:r>
              <a:rPr lang="en-US" altLang="zh-CN" sz="1200" dirty="0"/>
              <a:t>        RETURN data</a:t>
            </a:r>
          </a:p>
          <a:p>
            <a:r>
              <a:rPr lang="en-US" altLang="zh-CN" sz="1200" dirty="0"/>
              <a:t>    ELSE</a:t>
            </a:r>
          </a:p>
          <a:p>
            <a:r>
              <a:rPr lang="en-US" altLang="zh-CN" sz="1200" dirty="0"/>
              <a:t>        RETURN "</a:t>
            </a:r>
            <a:r>
              <a:rPr lang="zh-CN" altLang="en-US" sz="1200" dirty="0"/>
              <a:t>未找到匹配数据</a:t>
            </a:r>
            <a:r>
              <a:rPr lang="en-US" altLang="zh-CN" sz="1200" dirty="0"/>
              <a:t>"</a:t>
            </a:r>
          </a:p>
          <a:p>
            <a:endParaRPr lang="en-US" altLang="zh-CN" sz="1200" dirty="0"/>
          </a:p>
          <a:p>
            <a:r>
              <a:rPr lang="en-US" altLang="zh-CN" sz="1200" dirty="0"/>
              <a:t>// </a:t>
            </a:r>
            <a:r>
              <a:rPr lang="zh-CN" altLang="en-US" sz="1200" dirty="0"/>
              <a:t>修改资料</a:t>
            </a:r>
          </a:p>
          <a:p>
            <a:r>
              <a:rPr lang="en-US" altLang="zh-CN" sz="1200" dirty="0"/>
              <a:t>PROCEDURE </a:t>
            </a:r>
            <a:r>
              <a:rPr lang="en-US" altLang="zh-CN" sz="1200" dirty="0" err="1"/>
              <a:t>UpdateData</a:t>
            </a:r>
            <a:r>
              <a:rPr lang="en-US" altLang="zh-CN" sz="1200" dirty="0"/>
              <a:t>(id, </a:t>
            </a:r>
            <a:r>
              <a:rPr lang="en-US" altLang="zh-CN" sz="1200" dirty="0" err="1"/>
              <a:t>newData</a:t>
            </a:r>
            <a:r>
              <a:rPr lang="en-US" altLang="zh-CN" sz="1200" dirty="0"/>
              <a:t>)</a:t>
            </a:r>
          </a:p>
          <a:p>
            <a:r>
              <a:rPr lang="en-US" altLang="zh-CN" sz="1200" dirty="0"/>
              <a:t>    INPUT id, </a:t>
            </a:r>
            <a:r>
              <a:rPr lang="en-US" altLang="zh-CN" sz="1200" dirty="0" err="1"/>
              <a:t>newData</a:t>
            </a:r>
            <a:endParaRPr lang="en-US" altLang="zh-CN" sz="1200" dirty="0"/>
          </a:p>
          <a:p>
            <a:r>
              <a:rPr lang="en-US" altLang="zh-CN" sz="1200" dirty="0"/>
              <a:t>    IF </a:t>
            </a:r>
            <a:r>
              <a:rPr lang="en-US" altLang="zh-CN" sz="1200" dirty="0" err="1"/>
              <a:t>RecordExists</a:t>
            </a:r>
            <a:r>
              <a:rPr lang="en-US" altLang="zh-CN" sz="1200" dirty="0"/>
              <a:t>(id) THEN</a:t>
            </a:r>
          </a:p>
          <a:p>
            <a:r>
              <a:rPr lang="en-US" altLang="zh-CN" sz="1200" dirty="0"/>
              <a:t>        </a:t>
            </a:r>
            <a:r>
              <a:rPr lang="en-US" altLang="zh-CN" sz="1200" dirty="0" err="1"/>
              <a:t>UpdateRecord</a:t>
            </a:r>
            <a:r>
              <a:rPr lang="en-US" altLang="zh-CN" sz="1200" dirty="0"/>
              <a:t>(id, </a:t>
            </a:r>
            <a:r>
              <a:rPr lang="en-US" altLang="zh-CN" sz="1200" dirty="0" err="1"/>
              <a:t>newData</a:t>
            </a:r>
            <a:r>
              <a:rPr lang="en-US" altLang="zh-CN" sz="1200" dirty="0"/>
              <a:t>)</a:t>
            </a:r>
          </a:p>
          <a:p>
            <a:r>
              <a:rPr lang="en-US" altLang="zh-CN" sz="1200" dirty="0"/>
              <a:t>        RETURN "</a:t>
            </a:r>
            <a:r>
              <a:rPr lang="zh-CN" altLang="en-US" sz="1200" dirty="0"/>
              <a:t>修改成功</a:t>
            </a:r>
            <a:r>
              <a:rPr lang="en-US" altLang="zh-CN" sz="1200" dirty="0"/>
              <a:t>"</a:t>
            </a:r>
          </a:p>
          <a:p>
            <a:r>
              <a:rPr lang="en-US" altLang="zh-CN" sz="1200" dirty="0"/>
              <a:t>    ELSE</a:t>
            </a:r>
          </a:p>
          <a:p>
            <a:r>
              <a:rPr lang="en-US" altLang="zh-CN" sz="1200" dirty="0"/>
              <a:t>        RETURN "</a:t>
            </a:r>
            <a:r>
              <a:rPr lang="zh-CN" altLang="en-US" sz="1200" dirty="0"/>
              <a:t>记录不存在</a:t>
            </a:r>
            <a:r>
              <a:rPr lang="en-US" altLang="zh-CN" sz="1200" dirty="0"/>
              <a:t>"</a:t>
            </a:r>
          </a:p>
        </p:txBody>
      </p:sp>
    </p:spTree>
    <p:extLst>
      <p:ext uri="{BB962C8B-B14F-4D97-AF65-F5344CB8AC3E}">
        <p14:creationId xmlns:p14="http://schemas.microsoft.com/office/powerpoint/2010/main" val="1683794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DC10A19-9394-DCF6-F317-9A845BA854A9}"/>
              </a:ext>
            </a:extLst>
          </p:cNvPr>
          <p:cNvSpPr txBox="1"/>
          <p:nvPr/>
        </p:nvSpPr>
        <p:spPr>
          <a:xfrm>
            <a:off x="477440" y="282023"/>
            <a:ext cx="10872788" cy="369332"/>
          </a:xfrm>
          <a:prstGeom prst="rect">
            <a:avLst/>
          </a:prstGeom>
          <a:noFill/>
        </p:spPr>
        <p:txBody>
          <a:bodyPr wrap="square" rtlCol="0">
            <a:spAutoFit/>
          </a:bodyPr>
          <a:lstStyle/>
          <a:p>
            <a:r>
              <a:rPr lang="zh-CN" altLang="en-US" b="1" dirty="0"/>
              <a:t>项目名称</a:t>
            </a:r>
            <a:r>
              <a:rPr lang="zh-CN" altLang="en-US" dirty="0"/>
              <a:t>：大学生简单心理问卷平台微信小程序</a:t>
            </a:r>
          </a:p>
        </p:txBody>
      </p:sp>
      <p:sp>
        <p:nvSpPr>
          <p:cNvPr id="4" name="文本框 3">
            <a:extLst>
              <a:ext uri="{FF2B5EF4-FFF2-40B4-BE49-F238E27FC236}">
                <a16:creationId xmlns:a16="http://schemas.microsoft.com/office/drawing/2014/main" id="{1FF73611-D418-09E5-F6EF-5535BCB851C4}"/>
              </a:ext>
            </a:extLst>
          </p:cNvPr>
          <p:cNvSpPr txBox="1"/>
          <p:nvPr/>
        </p:nvSpPr>
        <p:spPr>
          <a:xfrm>
            <a:off x="477440" y="867451"/>
            <a:ext cx="11311286" cy="5355312"/>
          </a:xfrm>
          <a:prstGeom prst="rect">
            <a:avLst/>
          </a:prstGeom>
          <a:noFill/>
        </p:spPr>
        <p:txBody>
          <a:bodyPr wrap="square" rtlCol="0">
            <a:spAutoFit/>
          </a:bodyPr>
          <a:lstStyle/>
          <a:p>
            <a:r>
              <a:rPr lang="zh-CN" altLang="en-US" sz="3600" dirty="0"/>
              <a:t>目录：</a:t>
            </a:r>
            <a:endParaRPr lang="en-US" altLang="zh-CN" sz="3600" dirty="0"/>
          </a:p>
          <a:p>
            <a:r>
              <a:rPr lang="en-US" altLang="zh-CN" sz="3600" dirty="0"/>
              <a:t>1.</a:t>
            </a:r>
            <a:r>
              <a:rPr lang="zh-CN" altLang="en-US" sz="3600" dirty="0"/>
              <a:t>项目概述</a:t>
            </a:r>
            <a:endParaRPr lang="en-US" altLang="zh-CN" sz="3600" dirty="0"/>
          </a:p>
          <a:p>
            <a:r>
              <a:rPr lang="en-US" altLang="zh-CN" sz="3600" dirty="0"/>
              <a:t>2.</a:t>
            </a:r>
            <a:r>
              <a:rPr lang="zh-CN" altLang="en-US" sz="3600" dirty="0"/>
              <a:t>项目计划调整</a:t>
            </a:r>
            <a:endParaRPr lang="en-US" altLang="zh-CN" sz="3600" dirty="0"/>
          </a:p>
          <a:p>
            <a:r>
              <a:rPr lang="en-US" altLang="zh-CN" sz="3600" dirty="0"/>
              <a:t>3.</a:t>
            </a:r>
            <a:r>
              <a:rPr lang="zh-CN" altLang="en-US" sz="3600" dirty="0"/>
              <a:t>界面原型设计</a:t>
            </a:r>
            <a:endParaRPr lang="en-US" altLang="zh-CN" sz="3600" dirty="0"/>
          </a:p>
          <a:p>
            <a:r>
              <a:rPr lang="en-US" altLang="zh-CN" sz="3600" dirty="0"/>
              <a:t>4.</a:t>
            </a:r>
            <a:r>
              <a:rPr lang="zh-CN" altLang="en-US" sz="3600" dirty="0"/>
              <a:t>数据库与数据字典</a:t>
            </a:r>
            <a:endParaRPr lang="en-US" altLang="zh-CN" sz="3600" dirty="0"/>
          </a:p>
          <a:p>
            <a:r>
              <a:rPr lang="en-US" altLang="zh-CN" sz="3600" dirty="0"/>
              <a:t>5.</a:t>
            </a:r>
            <a:r>
              <a:rPr lang="zh-CN" altLang="en-US" sz="3600" dirty="0"/>
              <a:t>系统设计相关图</a:t>
            </a:r>
            <a:endParaRPr lang="en-US" altLang="zh-CN" sz="3600" dirty="0"/>
          </a:p>
          <a:p>
            <a:r>
              <a:rPr lang="en-US" altLang="zh-CN" sz="3600" dirty="0"/>
              <a:t>6.</a:t>
            </a:r>
            <a:r>
              <a:rPr lang="zh-CN" altLang="en-US" sz="3600" dirty="0"/>
              <a:t>模块详细设计</a:t>
            </a:r>
            <a:endParaRPr lang="en-US" altLang="zh-CN" sz="3600" dirty="0"/>
          </a:p>
          <a:p>
            <a:r>
              <a:rPr lang="en-US" altLang="zh-CN" sz="3600" dirty="0"/>
              <a:t>7.</a:t>
            </a:r>
            <a:r>
              <a:rPr lang="zh-CN" altLang="en-US" sz="3600" dirty="0"/>
              <a:t>参考文献</a:t>
            </a:r>
            <a:endParaRPr lang="en-US" altLang="zh-CN" sz="3600" dirty="0"/>
          </a:p>
          <a:p>
            <a:r>
              <a:rPr lang="en-US" altLang="zh-CN" sz="3600" dirty="0"/>
              <a:t>8.</a:t>
            </a:r>
            <a:r>
              <a:rPr lang="zh-CN" altLang="en-US" sz="3600" dirty="0"/>
              <a:t>本次分工以及评价</a:t>
            </a:r>
            <a:endParaRPr lang="en-US" altLang="zh-CN" sz="3600" dirty="0"/>
          </a:p>
          <a:p>
            <a:endParaRPr lang="zh-CN" altLang="en-US" dirty="0"/>
          </a:p>
        </p:txBody>
      </p:sp>
    </p:spTree>
    <p:extLst>
      <p:ext uri="{BB962C8B-B14F-4D97-AF65-F5344CB8AC3E}">
        <p14:creationId xmlns:p14="http://schemas.microsoft.com/office/powerpoint/2010/main" val="23362727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939535-8383-A3EA-FE1C-103E4879FFB2}"/>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5449BB8C-A0D9-5022-4513-CC8146BE2CF7}"/>
              </a:ext>
            </a:extLst>
          </p:cNvPr>
          <p:cNvSpPr txBox="1"/>
          <p:nvPr/>
        </p:nvSpPr>
        <p:spPr>
          <a:xfrm>
            <a:off x="477078" y="430696"/>
            <a:ext cx="10807148" cy="369332"/>
          </a:xfrm>
          <a:prstGeom prst="rect">
            <a:avLst/>
          </a:prstGeom>
          <a:noFill/>
        </p:spPr>
        <p:txBody>
          <a:bodyPr wrap="square" rtlCol="0">
            <a:spAutoFit/>
          </a:bodyPr>
          <a:lstStyle/>
          <a:p>
            <a:r>
              <a:rPr lang="zh-CN" altLang="en-US" dirty="0"/>
              <a:t>模块详细设计</a:t>
            </a:r>
          </a:p>
        </p:txBody>
      </p:sp>
      <p:sp>
        <p:nvSpPr>
          <p:cNvPr id="3" name="文本框 2">
            <a:extLst>
              <a:ext uri="{FF2B5EF4-FFF2-40B4-BE49-F238E27FC236}">
                <a16:creationId xmlns:a16="http://schemas.microsoft.com/office/drawing/2014/main" id="{B6DADA13-B949-FAF5-DA17-ED8D95B91A59}"/>
              </a:ext>
            </a:extLst>
          </p:cNvPr>
          <p:cNvSpPr txBox="1"/>
          <p:nvPr/>
        </p:nvSpPr>
        <p:spPr>
          <a:xfrm>
            <a:off x="477078" y="1013791"/>
            <a:ext cx="5009322" cy="3416320"/>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rPr>
              <a:t>消息管理模块（模块</a:t>
            </a:r>
            <a:r>
              <a:rPr lang="en-US" altLang="zh-CN" sz="1200" dirty="0">
                <a:latin typeface="微软雅黑" panose="020B0503020204020204" pitchFamily="34" charset="-122"/>
                <a:ea typeface="微软雅黑" panose="020B0503020204020204" pitchFamily="34" charset="-122"/>
              </a:rPr>
              <a:t>3.0</a:t>
            </a:r>
            <a:r>
              <a:rPr lang="zh-CN" altLang="en-US" sz="1200" dirty="0">
                <a:latin typeface="微软雅黑" panose="020B0503020204020204" pitchFamily="34" charset="-122"/>
                <a:ea typeface="微软雅黑" panose="020B0503020204020204" pitchFamily="34" charset="-122"/>
              </a:rPr>
              <a:t>）</a:t>
            </a:r>
          </a:p>
          <a:p>
            <a:r>
              <a:rPr lang="zh-CN" altLang="en-US" sz="1200" dirty="0">
                <a:latin typeface="微软雅黑" panose="020B0503020204020204" pitchFamily="34" charset="-122"/>
                <a:ea typeface="微软雅黑" panose="020B0503020204020204" pitchFamily="34" charset="-122"/>
              </a:rPr>
              <a:t>功能</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发送自动或手动通知。</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统计通知发送情况。</a:t>
            </a:r>
          </a:p>
          <a:p>
            <a:r>
              <a:rPr lang="zh-CN" altLang="en-US" sz="1200" dirty="0">
                <a:latin typeface="微软雅黑" panose="020B0503020204020204" pitchFamily="34" charset="-122"/>
                <a:ea typeface="微软雅黑" panose="020B0503020204020204" pitchFamily="34" charset="-122"/>
              </a:rPr>
              <a:t>输入与输出</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输入：通知内容、接收对象。</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输出：通知发送状态。</a:t>
            </a:r>
          </a:p>
          <a:p>
            <a:r>
              <a:rPr lang="zh-CN" altLang="en-US" sz="1200" dirty="0">
                <a:latin typeface="微软雅黑" panose="020B0503020204020204" pitchFamily="34" charset="-122"/>
                <a:ea typeface="微软雅黑" panose="020B0503020204020204" pitchFamily="34" charset="-122"/>
              </a:rPr>
              <a:t>伪代码</a:t>
            </a:r>
          </a:p>
          <a:p>
            <a:r>
              <a:rPr lang="en-US" altLang="zh-CN" sz="1200" dirty="0">
                <a:latin typeface="微软雅黑" panose="020B0503020204020204" pitchFamily="34" charset="-122"/>
                <a:ea typeface="微软雅黑" panose="020B0503020204020204" pitchFamily="34" charset="-122"/>
              </a:rPr>
              <a:t>PROCEDURE </a:t>
            </a:r>
            <a:r>
              <a:rPr lang="en-US" altLang="zh-CN" sz="1200" dirty="0" err="1">
                <a:latin typeface="微软雅黑" panose="020B0503020204020204" pitchFamily="34" charset="-122"/>
                <a:ea typeface="微软雅黑" panose="020B0503020204020204" pitchFamily="34" charset="-122"/>
              </a:rPr>
              <a:t>SendNotification</a:t>
            </a:r>
            <a:r>
              <a:rPr lang="en-US" altLang="zh-CN" sz="1200" dirty="0">
                <a:latin typeface="微软雅黑" panose="020B0503020204020204" pitchFamily="34" charset="-122"/>
                <a:ea typeface="微软雅黑" panose="020B0503020204020204" pitchFamily="34" charset="-122"/>
              </a:rPr>
              <a:t>(content, </a:t>
            </a:r>
            <a:r>
              <a:rPr lang="en-US" altLang="zh-CN" sz="1200" dirty="0" err="1">
                <a:latin typeface="微软雅黑" panose="020B0503020204020204" pitchFamily="34" charset="-122"/>
                <a:ea typeface="微软雅黑" panose="020B0503020204020204" pitchFamily="34" charset="-122"/>
              </a:rPr>
              <a:t>recipientList</a:t>
            </a:r>
            <a:r>
              <a:rPr lang="en-US" altLang="zh-CN" sz="1200" dirty="0">
                <a:latin typeface="微软雅黑" panose="020B0503020204020204" pitchFamily="34" charset="-122"/>
                <a:ea typeface="微软雅黑" panose="020B0503020204020204" pitchFamily="34" charset="-122"/>
              </a:rPr>
              <a:t>)</a:t>
            </a:r>
          </a:p>
          <a:p>
            <a:r>
              <a:rPr lang="en-US" altLang="zh-CN" sz="1200" dirty="0">
                <a:latin typeface="微软雅黑" panose="020B0503020204020204" pitchFamily="34" charset="-122"/>
                <a:ea typeface="微软雅黑" panose="020B0503020204020204" pitchFamily="34" charset="-122"/>
              </a:rPr>
              <a:t>    FOR recipient IN </a:t>
            </a:r>
            <a:r>
              <a:rPr lang="en-US" altLang="zh-CN" sz="1200" dirty="0" err="1">
                <a:latin typeface="微软雅黑" panose="020B0503020204020204" pitchFamily="34" charset="-122"/>
                <a:ea typeface="微软雅黑" panose="020B0503020204020204" pitchFamily="34" charset="-122"/>
              </a:rPr>
              <a:t>recipientList</a:t>
            </a:r>
            <a:r>
              <a:rPr lang="en-US" altLang="zh-CN" sz="1200" dirty="0">
                <a:latin typeface="微软雅黑" panose="020B0503020204020204" pitchFamily="34" charset="-122"/>
                <a:ea typeface="微软雅黑" panose="020B0503020204020204" pitchFamily="34" charset="-122"/>
              </a:rPr>
              <a:t> DO</a:t>
            </a:r>
          </a:p>
          <a:p>
            <a:r>
              <a:rPr lang="en-US" altLang="zh-CN" sz="1200" dirty="0">
                <a:latin typeface="微软雅黑" panose="020B0503020204020204" pitchFamily="34" charset="-122"/>
                <a:ea typeface="微软雅黑" panose="020B0503020204020204" pitchFamily="34" charset="-122"/>
              </a:rPr>
              <a:t>        </a:t>
            </a:r>
            <a:r>
              <a:rPr lang="en-US" altLang="zh-CN" sz="1200" dirty="0" err="1">
                <a:latin typeface="微软雅黑" panose="020B0503020204020204" pitchFamily="34" charset="-122"/>
                <a:ea typeface="微软雅黑" panose="020B0503020204020204" pitchFamily="34" charset="-122"/>
              </a:rPr>
              <a:t>DeliverMessage</a:t>
            </a:r>
            <a:r>
              <a:rPr lang="en-US" altLang="zh-CN" sz="1200" dirty="0">
                <a:latin typeface="微软雅黑" panose="020B0503020204020204" pitchFamily="34" charset="-122"/>
                <a:ea typeface="微软雅黑" panose="020B0503020204020204" pitchFamily="34" charset="-122"/>
              </a:rPr>
              <a:t>(content, recipient)</a:t>
            </a:r>
          </a:p>
          <a:p>
            <a:r>
              <a:rPr lang="en-US" altLang="zh-CN" sz="1200" dirty="0">
                <a:latin typeface="微软雅黑" panose="020B0503020204020204" pitchFamily="34" charset="-122"/>
                <a:ea typeface="微软雅黑" panose="020B0503020204020204" pitchFamily="34" charset="-122"/>
              </a:rPr>
              <a:t>    END FOR</a:t>
            </a:r>
          </a:p>
          <a:p>
            <a:r>
              <a:rPr lang="en-US" altLang="zh-CN" sz="1200" dirty="0">
                <a:latin typeface="微软雅黑" panose="020B0503020204020204" pitchFamily="34" charset="-122"/>
                <a:ea typeface="微软雅黑" panose="020B0503020204020204" pitchFamily="34" charset="-122"/>
              </a:rPr>
              <a:t>    RETURN "</a:t>
            </a:r>
            <a:r>
              <a:rPr lang="zh-CN" altLang="en-US" sz="1200" dirty="0">
                <a:latin typeface="微软雅黑" panose="020B0503020204020204" pitchFamily="34" charset="-122"/>
                <a:ea typeface="微软雅黑" panose="020B0503020204020204" pitchFamily="34" charset="-122"/>
              </a:rPr>
              <a:t>通知已发送</a:t>
            </a:r>
            <a:r>
              <a:rPr lang="en-US" altLang="zh-CN" sz="1200" dirty="0">
                <a:latin typeface="微软雅黑" panose="020B0503020204020204" pitchFamily="34" charset="-122"/>
                <a:ea typeface="微软雅黑" panose="020B0503020204020204" pitchFamily="34" charset="-122"/>
              </a:rPr>
              <a:t>"</a:t>
            </a:r>
          </a:p>
          <a:p>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统计通知</a:t>
            </a:r>
          </a:p>
          <a:p>
            <a:r>
              <a:rPr lang="en-US" altLang="zh-CN" sz="1200" dirty="0">
                <a:latin typeface="微软雅黑" panose="020B0503020204020204" pitchFamily="34" charset="-122"/>
                <a:ea typeface="微软雅黑" panose="020B0503020204020204" pitchFamily="34" charset="-122"/>
              </a:rPr>
              <a:t>PROCEDURE </a:t>
            </a:r>
            <a:r>
              <a:rPr lang="en-US" altLang="zh-CN" sz="1200" dirty="0" err="1">
                <a:latin typeface="微软雅黑" panose="020B0503020204020204" pitchFamily="34" charset="-122"/>
                <a:ea typeface="微软雅黑" panose="020B0503020204020204" pitchFamily="34" charset="-122"/>
              </a:rPr>
              <a:t>GetNotificationStats</a:t>
            </a:r>
            <a:r>
              <a:rPr lang="en-US" altLang="zh-CN" sz="1200" dirty="0">
                <a:latin typeface="微软雅黑" panose="020B0503020204020204" pitchFamily="34" charset="-122"/>
                <a:ea typeface="微软雅黑" panose="020B0503020204020204" pitchFamily="34" charset="-122"/>
              </a:rPr>
              <a:t>()</a:t>
            </a:r>
          </a:p>
          <a:p>
            <a:r>
              <a:rPr lang="en-US" altLang="zh-CN" sz="1200" dirty="0">
                <a:latin typeface="微软雅黑" panose="020B0503020204020204" pitchFamily="34" charset="-122"/>
                <a:ea typeface="微软雅黑" panose="020B0503020204020204" pitchFamily="34" charset="-122"/>
              </a:rPr>
              <a:t>    stats = </a:t>
            </a:r>
            <a:r>
              <a:rPr lang="en-US" altLang="zh-CN" sz="1200" dirty="0" err="1">
                <a:latin typeface="微软雅黑" panose="020B0503020204020204" pitchFamily="34" charset="-122"/>
                <a:ea typeface="微软雅黑" panose="020B0503020204020204" pitchFamily="34" charset="-122"/>
              </a:rPr>
              <a:t>FetchStatsFromDatabase</a:t>
            </a:r>
            <a:r>
              <a:rPr lang="en-US" altLang="zh-CN" sz="1200" dirty="0">
                <a:latin typeface="微软雅黑" panose="020B0503020204020204" pitchFamily="34" charset="-122"/>
                <a:ea typeface="微软雅黑" panose="020B0503020204020204" pitchFamily="34" charset="-122"/>
              </a:rPr>
              <a:t>()</a:t>
            </a:r>
          </a:p>
          <a:p>
            <a:r>
              <a:rPr lang="en-US" altLang="zh-CN" sz="1200" dirty="0">
                <a:latin typeface="微软雅黑" panose="020B0503020204020204" pitchFamily="34" charset="-122"/>
                <a:ea typeface="微软雅黑" panose="020B0503020204020204" pitchFamily="34" charset="-122"/>
              </a:rPr>
              <a:t>    RETURN stats</a:t>
            </a:r>
          </a:p>
        </p:txBody>
      </p:sp>
      <p:sp>
        <p:nvSpPr>
          <p:cNvPr id="7" name="文本框 6">
            <a:extLst>
              <a:ext uri="{FF2B5EF4-FFF2-40B4-BE49-F238E27FC236}">
                <a16:creationId xmlns:a16="http://schemas.microsoft.com/office/drawing/2014/main" id="{CDBC0FA3-D307-B059-DCE0-5383160578AA}"/>
              </a:ext>
            </a:extLst>
          </p:cNvPr>
          <p:cNvSpPr txBox="1"/>
          <p:nvPr/>
        </p:nvSpPr>
        <p:spPr>
          <a:xfrm>
            <a:off x="5918400" y="1022400"/>
            <a:ext cx="5565600" cy="4524315"/>
          </a:xfrm>
          <a:prstGeom prst="rect">
            <a:avLst/>
          </a:prstGeom>
          <a:noFill/>
        </p:spPr>
        <p:txBody>
          <a:bodyPr wrap="square" rtlCol="0">
            <a:spAutoFit/>
          </a:bodyPr>
          <a:lstStyle/>
          <a:p>
            <a:r>
              <a:rPr lang="zh-CN" altLang="en-US" sz="1200" dirty="0"/>
              <a:t>问卷填写模块（模块</a:t>
            </a:r>
            <a:r>
              <a:rPr lang="en-US" altLang="zh-CN" sz="1200" dirty="0"/>
              <a:t>4.0</a:t>
            </a:r>
            <a:r>
              <a:rPr lang="zh-CN" altLang="en-US" sz="1200" dirty="0"/>
              <a:t>）</a:t>
            </a:r>
          </a:p>
          <a:p>
            <a:r>
              <a:rPr lang="zh-CN" altLang="en-US" sz="1200" dirty="0"/>
              <a:t>功能</a:t>
            </a:r>
          </a:p>
          <a:p>
            <a:r>
              <a:rPr lang="en-US" altLang="zh-CN" sz="1200" dirty="0"/>
              <a:t>•	</a:t>
            </a:r>
            <a:r>
              <a:rPr lang="zh-CN" altLang="en-US" sz="1200" dirty="0"/>
              <a:t>用户填写问卷并提交答案。</a:t>
            </a:r>
          </a:p>
          <a:p>
            <a:r>
              <a:rPr lang="en-US" altLang="zh-CN" sz="1200" dirty="0"/>
              <a:t>•	</a:t>
            </a:r>
            <a:r>
              <a:rPr lang="zh-CN" altLang="en-US" sz="1200" dirty="0"/>
              <a:t>生成心理分析报告。</a:t>
            </a:r>
          </a:p>
          <a:p>
            <a:r>
              <a:rPr lang="zh-CN" altLang="en-US" sz="1200" dirty="0"/>
              <a:t>输入与输出</a:t>
            </a:r>
          </a:p>
          <a:p>
            <a:r>
              <a:rPr lang="en-US" altLang="zh-CN" sz="1200" dirty="0"/>
              <a:t>•	</a:t>
            </a:r>
            <a:r>
              <a:rPr lang="zh-CN" altLang="en-US" sz="1200" dirty="0"/>
              <a:t>输入：问卷答案。</a:t>
            </a:r>
          </a:p>
          <a:p>
            <a:r>
              <a:rPr lang="en-US" altLang="zh-CN" sz="1200" dirty="0"/>
              <a:t>•	</a:t>
            </a:r>
            <a:r>
              <a:rPr lang="zh-CN" altLang="en-US" sz="1200" dirty="0"/>
              <a:t>输出：心理分析报告。</a:t>
            </a:r>
          </a:p>
          <a:p>
            <a:r>
              <a:rPr lang="zh-CN" altLang="en-US" sz="1200" dirty="0"/>
              <a:t>伪代码</a:t>
            </a:r>
          </a:p>
          <a:p>
            <a:r>
              <a:rPr lang="en-US" altLang="zh-CN" sz="1200" dirty="0"/>
              <a:t>PROCEDURE </a:t>
            </a:r>
            <a:r>
              <a:rPr lang="en-US" altLang="zh-CN" sz="1200" dirty="0" err="1"/>
              <a:t>SubmitAnswers</a:t>
            </a:r>
            <a:r>
              <a:rPr lang="en-US" altLang="zh-CN" sz="1200" dirty="0"/>
              <a:t>(</a:t>
            </a:r>
            <a:r>
              <a:rPr lang="en-US" altLang="zh-CN" sz="1200" dirty="0" err="1"/>
              <a:t>userId</a:t>
            </a:r>
            <a:r>
              <a:rPr lang="en-US" altLang="zh-CN" sz="1200" dirty="0"/>
              <a:t>, </a:t>
            </a:r>
            <a:r>
              <a:rPr lang="en-US" altLang="zh-CN" sz="1200" dirty="0" err="1"/>
              <a:t>questionnaireId</a:t>
            </a:r>
            <a:r>
              <a:rPr lang="en-US" altLang="zh-CN" sz="1200" dirty="0"/>
              <a:t>, answers)</a:t>
            </a:r>
          </a:p>
          <a:p>
            <a:r>
              <a:rPr lang="en-US" altLang="zh-CN" sz="1200" dirty="0"/>
              <a:t>    INPUT </a:t>
            </a:r>
            <a:r>
              <a:rPr lang="en-US" altLang="zh-CN" sz="1200" dirty="0" err="1"/>
              <a:t>userId</a:t>
            </a:r>
            <a:r>
              <a:rPr lang="en-US" altLang="zh-CN" sz="1200" dirty="0"/>
              <a:t>, </a:t>
            </a:r>
            <a:r>
              <a:rPr lang="en-US" altLang="zh-CN" sz="1200" dirty="0" err="1"/>
              <a:t>questionnaireId</a:t>
            </a:r>
            <a:r>
              <a:rPr lang="en-US" altLang="zh-CN" sz="1200" dirty="0"/>
              <a:t>, answers</a:t>
            </a:r>
          </a:p>
          <a:p>
            <a:r>
              <a:rPr lang="en-US" altLang="zh-CN" sz="1200" dirty="0"/>
              <a:t>    IF </a:t>
            </a:r>
            <a:r>
              <a:rPr lang="en-US" altLang="zh-CN" sz="1200" dirty="0" err="1"/>
              <a:t>ValidateAnswers</a:t>
            </a:r>
            <a:r>
              <a:rPr lang="en-US" altLang="zh-CN" sz="1200" dirty="0"/>
              <a:t>(answers) THEN</a:t>
            </a:r>
          </a:p>
          <a:p>
            <a:r>
              <a:rPr lang="en-US" altLang="zh-CN" sz="1200" dirty="0"/>
              <a:t>        </a:t>
            </a:r>
            <a:r>
              <a:rPr lang="en-US" altLang="zh-CN" sz="1200" dirty="0" err="1"/>
              <a:t>SaveAnswers</a:t>
            </a:r>
            <a:r>
              <a:rPr lang="en-US" altLang="zh-CN" sz="1200" dirty="0"/>
              <a:t>(</a:t>
            </a:r>
            <a:r>
              <a:rPr lang="en-US" altLang="zh-CN" sz="1200" dirty="0" err="1"/>
              <a:t>userId</a:t>
            </a:r>
            <a:r>
              <a:rPr lang="en-US" altLang="zh-CN" sz="1200" dirty="0"/>
              <a:t>, </a:t>
            </a:r>
            <a:r>
              <a:rPr lang="en-US" altLang="zh-CN" sz="1200" dirty="0" err="1"/>
              <a:t>questionnaireId</a:t>
            </a:r>
            <a:r>
              <a:rPr lang="en-US" altLang="zh-CN" sz="1200" dirty="0"/>
              <a:t>, answers)</a:t>
            </a:r>
          </a:p>
          <a:p>
            <a:r>
              <a:rPr lang="en-US" altLang="zh-CN" sz="1200" dirty="0"/>
              <a:t>        report = </a:t>
            </a:r>
            <a:r>
              <a:rPr lang="en-US" altLang="zh-CN" sz="1200" dirty="0" err="1"/>
              <a:t>GenerateReport</a:t>
            </a:r>
            <a:r>
              <a:rPr lang="en-US" altLang="zh-CN" sz="1200" dirty="0"/>
              <a:t>(answers)</a:t>
            </a:r>
          </a:p>
          <a:p>
            <a:r>
              <a:rPr lang="en-US" altLang="zh-CN" sz="1200" dirty="0"/>
              <a:t>        RETURN report</a:t>
            </a:r>
          </a:p>
          <a:p>
            <a:r>
              <a:rPr lang="en-US" altLang="zh-CN" sz="1200" dirty="0"/>
              <a:t>    ELSE</a:t>
            </a:r>
          </a:p>
          <a:p>
            <a:r>
              <a:rPr lang="en-US" altLang="zh-CN" sz="1200" dirty="0"/>
              <a:t>        RETURN "</a:t>
            </a:r>
            <a:r>
              <a:rPr lang="zh-CN" altLang="en-US" sz="1200" dirty="0"/>
              <a:t>答案格式错误</a:t>
            </a:r>
            <a:r>
              <a:rPr lang="en-US" altLang="zh-CN" sz="1200" dirty="0"/>
              <a:t>"</a:t>
            </a:r>
          </a:p>
          <a:p>
            <a:endParaRPr lang="en-US" altLang="zh-CN" sz="1200" dirty="0"/>
          </a:p>
          <a:p>
            <a:r>
              <a:rPr lang="en-US" altLang="zh-CN" sz="1200" dirty="0"/>
              <a:t>// </a:t>
            </a:r>
            <a:r>
              <a:rPr lang="zh-CN" altLang="en-US" sz="1200" dirty="0"/>
              <a:t>验证答案格式</a:t>
            </a:r>
          </a:p>
          <a:p>
            <a:r>
              <a:rPr lang="en-US" altLang="zh-CN" sz="1200" dirty="0"/>
              <a:t>PROCEDURE </a:t>
            </a:r>
            <a:r>
              <a:rPr lang="en-US" altLang="zh-CN" sz="1200" dirty="0" err="1"/>
              <a:t>ValidateAnswers</a:t>
            </a:r>
            <a:r>
              <a:rPr lang="en-US" altLang="zh-CN" sz="1200" dirty="0"/>
              <a:t>(answers)</a:t>
            </a:r>
          </a:p>
          <a:p>
            <a:r>
              <a:rPr lang="en-US" altLang="zh-CN" sz="1200" dirty="0"/>
              <a:t>    FOR answer IN answers DO</a:t>
            </a:r>
          </a:p>
          <a:p>
            <a:r>
              <a:rPr lang="en-US" altLang="zh-CN" sz="1200" dirty="0"/>
              <a:t>        IF answer IS INVALID THEN</a:t>
            </a:r>
          </a:p>
          <a:p>
            <a:r>
              <a:rPr lang="en-US" altLang="zh-CN" sz="1200" dirty="0"/>
              <a:t>            RETURN FALSE</a:t>
            </a:r>
          </a:p>
          <a:p>
            <a:r>
              <a:rPr lang="en-US" altLang="zh-CN" sz="1200" dirty="0"/>
              <a:t>    END FOR</a:t>
            </a:r>
          </a:p>
          <a:p>
            <a:r>
              <a:rPr lang="en-US" altLang="zh-CN" sz="1200" dirty="0"/>
              <a:t>    RETURN TRUE</a:t>
            </a:r>
          </a:p>
        </p:txBody>
      </p:sp>
    </p:spTree>
    <p:extLst>
      <p:ext uri="{BB962C8B-B14F-4D97-AF65-F5344CB8AC3E}">
        <p14:creationId xmlns:p14="http://schemas.microsoft.com/office/powerpoint/2010/main" val="15101975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84B19-1F9C-B991-5454-24C5C9325352}"/>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9A1DFD51-FDD6-0A5F-6287-50C20A176EC7}"/>
              </a:ext>
            </a:extLst>
          </p:cNvPr>
          <p:cNvSpPr txBox="1"/>
          <p:nvPr/>
        </p:nvSpPr>
        <p:spPr>
          <a:xfrm>
            <a:off x="477078" y="430696"/>
            <a:ext cx="10807148" cy="369332"/>
          </a:xfrm>
          <a:prstGeom prst="rect">
            <a:avLst/>
          </a:prstGeom>
          <a:noFill/>
        </p:spPr>
        <p:txBody>
          <a:bodyPr wrap="square" rtlCol="0">
            <a:spAutoFit/>
          </a:bodyPr>
          <a:lstStyle/>
          <a:p>
            <a:r>
              <a:rPr lang="zh-CN" altLang="en-US" dirty="0"/>
              <a:t>模块详细设计</a:t>
            </a:r>
          </a:p>
        </p:txBody>
      </p:sp>
      <p:sp>
        <p:nvSpPr>
          <p:cNvPr id="3" name="文本框 2">
            <a:extLst>
              <a:ext uri="{FF2B5EF4-FFF2-40B4-BE49-F238E27FC236}">
                <a16:creationId xmlns:a16="http://schemas.microsoft.com/office/drawing/2014/main" id="{CA49035F-4025-4A11-FC29-7CD21E59E44F}"/>
              </a:ext>
            </a:extLst>
          </p:cNvPr>
          <p:cNvSpPr txBox="1"/>
          <p:nvPr/>
        </p:nvSpPr>
        <p:spPr>
          <a:xfrm>
            <a:off x="477078" y="1013791"/>
            <a:ext cx="5009322" cy="4339650"/>
          </a:xfrm>
          <a:prstGeom prst="rect">
            <a:avLst/>
          </a:prstGeom>
          <a:noFill/>
        </p:spPr>
        <p:txBody>
          <a:bodyPr wrap="square" rtlCol="0">
            <a:spAutoFit/>
          </a:bodyPr>
          <a:lstStyle/>
          <a:p>
            <a:r>
              <a:rPr lang="zh-CN" altLang="en-US" sz="1200" dirty="0">
                <a:latin typeface="微软雅黑" panose="020B0503020204020204" pitchFamily="34" charset="-122"/>
                <a:ea typeface="微软雅黑" panose="020B0503020204020204" pitchFamily="34" charset="-122"/>
              </a:rPr>
              <a:t>管理员模块（模块</a:t>
            </a:r>
            <a:r>
              <a:rPr lang="en-US" altLang="zh-CN" sz="1200" dirty="0">
                <a:latin typeface="微软雅黑" panose="020B0503020204020204" pitchFamily="34" charset="-122"/>
                <a:ea typeface="微软雅黑" panose="020B0503020204020204" pitchFamily="34" charset="-122"/>
              </a:rPr>
              <a:t>5.0</a:t>
            </a:r>
            <a:r>
              <a:rPr lang="zh-CN" altLang="en-US" sz="1200" dirty="0">
                <a:latin typeface="微软雅黑" panose="020B0503020204020204" pitchFamily="34" charset="-122"/>
                <a:ea typeface="微软雅黑" panose="020B0503020204020204" pitchFamily="34" charset="-122"/>
              </a:rPr>
              <a:t>）</a:t>
            </a:r>
          </a:p>
          <a:p>
            <a:r>
              <a:rPr lang="zh-CN" altLang="en-US" sz="1200" dirty="0">
                <a:latin typeface="微软雅黑" panose="020B0503020204020204" pitchFamily="34" charset="-122"/>
                <a:ea typeface="微软雅黑" panose="020B0503020204020204" pitchFamily="34" charset="-122"/>
              </a:rPr>
              <a:t>功能</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管理员登录和权限管理。</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后台维护问卷和通知信息。</a:t>
            </a:r>
          </a:p>
          <a:p>
            <a:r>
              <a:rPr lang="zh-CN" altLang="en-US" sz="1200" dirty="0">
                <a:latin typeface="微软雅黑" panose="020B0503020204020204" pitchFamily="34" charset="-122"/>
                <a:ea typeface="微软雅黑" panose="020B0503020204020204" pitchFamily="34" charset="-122"/>
              </a:rPr>
              <a:t>输入与输出</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输入：管理员账号、密码。</a:t>
            </a: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输出：登录状态及管理操作结果。</a:t>
            </a:r>
          </a:p>
          <a:p>
            <a:r>
              <a:rPr lang="zh-CN" altLang="en-US" sz="1200" dirty="0">
                <a:latin typeface="微软雅黑" panose="020B0503020204020204" pitchFamily="34" charset="-122"/>
                <a:ea typeface="微软雅黑" panose="020B0503020204020204" pitchFamily="34" charset="-122"/>
              </a:rPr>
              <a:t>伪代码</a:t>
            </a:r>
          </a:p>
          <a:p>
            <a:r>
              <a:rPr lang="en-US" altLang="zh-CN" sz="1200" dirty="0">
                <a:latin typeface="微软雅黑" panose="020B0503020204020204" pitchFamily="34" charset="-122"/>
                <a:ea typeface="微软雅黑" panose="020B0503020204020204" pitchFamily="34" charset="-122"/>
              </a:rPr>
              <a:t>PROCEDURE </a:t>
            </a:r>
            <a:r>
              <a:rPr lang="en-US" altLang="zh-CN" sz="1200" dirty="0" err="1">
                <a:latin typeface="微软雅黑" panose="020B0503020204020204" pitchFamily="34" charset="-122"/>
                <a:ea typeface="微软雅黑" panose="020B0503020204020204" pitchFamily="34" charset="-122"/>
              </a:rPr>
              <a:t>AdminLogin</a:t>
            </a:r>
            <a:r>
              <a:rPr lang="en-US" altLang="zh-CN" sz="1200" dirty="0">
                <a:latin typeface="微软雅黑" panose="020B0503020204020204" pitchFamily="34" charset="-122"/>
                <a:ea typeface="微软雅黑" panose="020B0503020204020204" pitchFamily="34" charset="-122"/>
              </a:rPr>
              <a:t>(username, password)</a:t>
            </a:r>
          </a:p>
          <a:p>
            <a:r>
              <a:rPr lang="en-US" altLang="zh-CN" sz="1200" dirty="0">
                <a:latin typeface="微软雅黑" panose="020B0503020204020204" pitchFamily="34" charset="-122"/>
                <a:ea typeface="微软雅黑" panose="020B0503020204020204" pitchFamily="34" charset="-122"/>
              </a:rPr>
              <a:t>    </a:t>
            </a:r>
            <a:r>
              <a:rPr lang="en-US" altLang="zh-CN" sz="1200" dirty="0" err="1">
                <a:latin typeface="微软雅黑" panose="020B0503020204020204" pitchFamily="34" charset="-122"/>
                <a:ea typeface="微软雅黑" panose="020B0503020204020204" pitchFamily="34" charset="-122"/>
              </a:rPr>
              <a:t>hashedPassword</a:t>
            </a:r>
            <a:r>
              <a:rPr lang="en-US" altLang="zh-CN" sz="1200" dirty="0">
                <a:latin typeface="微软雅黑" panose="020B0503020204020204" pitchFamily="34" charset="-122"/>
                <a:ea typeface="微软雅黑" panose="020B0503020204020204" pitchFamily="34" charset="-122"/>
              </a:rPr>
              <a:t> = SHA256(password)</a:t>
            </a:r>
          </a:p>
          <a:p>
            <a:r>
              <a:rPr lang="en-US" altLang="zh-CN" sz="1200" dirty="0">
                <a:latin typeface="微软雅黑" panose="020B0503020204020204" pitchFamily="34" charset="-122"/>
                <a:ea typeface="微软雅黑" panose="020B0503020204020204" pitchFamily="34" charset="-122"/>
              </a:rPr>
              <a:t>    IF Authenticate(username, </a:t>
            </a:r>
            <a:r>
              <a:rPr lang="en-US" altLang="zh-CN" sz="1200" dirty="0" err="1">
                <a:latin typeface="微软雅黑" panose="020B0503020204020204" pitchFamily="34" charset="-122"/>
                <a:ea typeface="微软雅黑" panose="020B0503020204020204" pitchFamily="34" charset="-122"/>
              </a:rPr>
              <a:t>hashedPassword</a:t>
            </a:r>
            <a:r>
              <a:rPr lang="en-US" altLang="zh-CN" sz="1200" dirty="0">
                <a:latin typeface="微软雅黑" panose="020B0503020204020204" pitchFamily="34" charset="-122"/>
                <a:ea typeface="微软雅黑" panose="020B0503020204020204" pitchFamily="34" charset="-122"/>
              </a:rPr>
              <a:t>) THEN</a:t>
            </a:r>
          </a:p>
          <a:p>
            <a:r>
              <a:rPr lang="en-US" altLang="zh-CN" sz="1200" dirty="0">
                <a:latin typeface="微软雅黑" panose="020B0503020204020204" pitchFamily="34" charset="-122"/>
                <a:ea typeface="微软雅黑" panose="020B0503020204020204" pitchFamily="34" charset="-122"/>
              </a:rPr>
              <a:t>        RETURN "</a:t>
            </a:r>
            <a:r>
              <a:rPr lang="zh-CN" altLang="en-US" sz="1200" dirty="0">
                <a:latin typeface="微软雅黑" panose="020B0503020204020204" pitchFamily="34" charset="-122"/>
                <a:ea typeface="微软雅黑" panose="020B0503020204020204" pitchFamily="34" charset="-122"/>
              </a:rPr>
              <a:t>登录成功</a:t>
            </a:r>
            <a:r>
              <a:rPr lang="en-US" altLang="zh-CN" sz="1200" dirty="0">
                <a:latin typeface="微软雅黑" panose="020B0503020204020204" pitchFamily="34" charset="-122"/>
                <a:ea typeface="微软雅黑" panose="020B0503020204020204" pitchFamily="34" charset="-122"/>
              </a:rPr>
              <a:t>"</a:t>
            </a:r>
          </a:p>
          <a:p>
            <a:r>
              <a:rPr lang="en-US" altLang="zh-CN" sz="1200" dirty="0">
                <a:latin typeface="微软雅黑" panose="020B0503020204020204" pitchFamily="34" charset="-122"/>
                <a:ea typeface="微软雅黑" panose="020B0503020204020204" pitchFamily="34" charset="-122"/>
              </a:rPr>
              <a:t>    ELSE</a:t>
            </a:r>
          </a:p>
          <a:p>
            <a:r>
              <a:rPr lang="en-US" altLang="zh-CN" sz="1200" dirty="0">
                <a:latin typeface="微软雅黑" panose="020B0503020204020204" pitchFamily="34" charset="-122"/>
                <a:ea typeface="微软雅黑" panose="020B0503020204020204" pitchFamily="34" charset="-122"/>
              </a:rPr>
              <a:t>        RETURN "</a:t>
            </a:r>
            <a:r>
              <a:rPr lang="zh-CN" altLang="en-US" sz="1200" dirty="0">
                <a:latin typeface="微软雅黑" panose="020B0503020204020204" pitchFamily="34" charset="-122"/>
                <a:ea typeface="微软雅黑" panose="020B0503020204020204" pitchFamily="34" charset="-122"/>
              </a:rPr>
              <a:t>用户名或密码错误</a:t>
            </a:r>
            <a:r>
              <a:rPr lang="en-US" altLang="zh-CN" sz="1200" dirty="0">
                <a:latin typeface="微软雅黑" panose="020B0503020204020204" pitchFamily="34" charset="-122"/>
                <a:ea typeface="微软雅黑" panose="020B0503020204020204" pitchFamily="34" charset="-122"/>
              </a:rPr>
              <a:t>"</a:t>
            </a:r>
          </a:p>
          <a:p>
            <a:endParaRPr lang="en-US" altLang="zh-CN" sz="1200"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管理问卷</a:t>
            </a:r>
          </a:p>
          <a:p>
            <a:r>
              <a:rPr lang="en-US" altLang="zh-CN" sz="1200" dirty="0">
                <a:latin typeface="微软雅黑" panose="020B0503020204020204" pitchFamily="34" charset="-122"/>
                <a:ea typeface="微软雅黑" panose="020B0503020204020204" pitchFamily="34" charset="-122"/>
              </a:rPr>
              <a:t>PROCEDURE </a:t>
            </a:r>
            <a:r>
              <a:rPr lang="en-US" altLang="zh-CN" sz="1200" dirty="0" err="1">
                <a:latin typeface="微软雅黑" panose="020B0503020204020204" pitchFamily="34" charset="-122"/>
                <a:ea typeface="微软雅黑" panose="020B0503020204020204" pitchFamily="34" charset="-122"/>
              </a:rPr>
              <a:t>ManageQuestionnaire</a:t>
            </a:r>
            <a:r>
              <a:rPr lang="en-US" altLang="zh-CN" sz="1200" dirty="0">
                <a:latin typeface="微软雅黑" panose="020B0503020204020204" pitchFamily="34" charset="-122"/>
                <a:ea typeface="微软雅黑" panose="020B0503020204020204" pitchFamily="34" charset="-122"/>
              </a:rPr>
              <a:t>(action, </a:t>
            </a:r>
            <a:r>
              <a:rPr lang="en-US" altLang="zh-CN" sz="1200" dirty="0" err="1">
                <a:latin typeface="微软雅黑" panose="020B0503020204020204" pitchFamily="34" charset="-122"/>
                <a:ea typeface="微软雅黑" panose="020B0503020204020204" pitchFamily="34" charset="-122"/>
              </a:rPr>
              <a:t>questionnaireId</a:t>
            </a:r>
            <a:r>
              <a:rPr lang="en-US" altLang="zh-CN" sz="1200" dirty="0">
                <a:latin typeface="微软雅黑" panose="020B0503020204020204" pitchFamily="34" charset="-122"/>
                <a:ea typeface="微软雅黑" panose="020B0503020204020204" pitchFamily="34" charset="-122"/>
              </a:rPr>
              <a:t>)</a:t>
            </a:r>
          </a:p>
          <a:p>
            <a:r>
              <a:rPr lang="en-US" altLang="zh-CN" sz="1200" dirty="0">
                <a:latin typeface="微软雅黑" panose="020B0503020204020204" pitchFamily="34" charset="-122"/>
                <a:ea typeface="微软雅黑" panose="020B0503020204020204" pitchFamily="34" charset="-122"/>
              </a:rPr>
              <a:t>    IF action == "delete" THEN</a:t>
            </a:r>
          </a:p>
          <a:p>
            <a:r>
              <a:rPr lang="en-US" altLang="zh-CN" sz="1200" dirty="0">
                <a:latin typeface="微软雅黑" panose="020B0503020204020204" pitchFamily="34" charset="-122"/>
                <a:ea typeface="微软雅黑" panose="020B0503020204020204" pitchFamily="34" charset="-122"/>
              </a:rPr>
              <a:t>        </a:t>
            </a:r>
            <a:r>
              <a:rPr lang="en-US" altLang="zh-CN" sz="1200" dirty="0" err="1">
                <a:latin typeface="微软雅黑" panose="020B0503020204020204" pitchFamily="34" charset="-122"/>
                <a:ea typeface="微软雅黑" panose="020B0503020204020204" pitchFamily="34" charset="-122"/>
              </a:rPr>
              <a:t>DeleteQuestionnaire</a:t>
            </a:r>
            <a:r>
              <a:rPr lang="en-US" altLang="zh-CN" sz="1200" dirty="0">
                <a:latin typeface="微软雅黑" panose="020B0503020204020204" pitchFamily="34" charset="-122"/>
                <a:ea typeface="微软雅黑" panose="020B0503020204020204" pitchFamily="34" charset="-122"/>
              </a:rPr>
              <a:t>(</a:t>
            </a:r>
            <a:r>
              <a:rPr lang="en-US" altLang="zh-CN" sz="1200" dirty="0" err="1">
                <a:latin typeface="微软雅黑" panose="020B0503020204020204" pitchFamily="34" charset="-122"/>
                <a:ea typeface="微软雅黑" panose="020B0503020204020204" pitchFamily="34" charset="-122"/>
              </a:rPr>
              <a:t>questionnaireId</a:t>
            </a:r>
            <a:r>
              <a:rPr lang="en-US" altLang="zh-CN" sz="1200" dirty="0">
                <a:latin typeface="微软雅黑" panose="020B0503020204020204" pitchFamily="34" charset="-122"/>
                <a:ea typeface="微软雅黑" panose="020B0503020204020204" pitchFamily="34" charset="-122"/>
              </a:rPr>
              <a:t>)</a:t>
            </a:r>
          </a:p>
          <a:p>
            <a:r>
              <a:rPr lang="en-US" altLang="zh-CN" sz="1200" dirty="0">
                <a:latin typeface="微软雅黑" panose="020B0503020204020204" pitchFamily="34" charset="-122"/>
                <a:ea typeface="微软雅黑" panose="020B0503020204020204" pitchFamily="34" charset="-122"/>
              </a:rPr>
              <a:t>    ELSE IF action == "update" THEN</a:t>
            </a:r>
          </a:p>
          <a:p>
            <a:r>
              <a:rPr lang="en-US" altLang="zh-CN" sz="1200" dirty="0">
                <a:latin typeface="微软雅黑" panose="020B0503020204020204" pitchFamily="34" charset="-122"/>
                <a:ea typeface="微软雅黑" panose="020B0503020204020204" pitchFamily="34" charset="-122"/>
              </a:rPr>
              <a:t>        </a:t>
            </a:r>
            <a:r>
              <a:rPr lang="en-US" altLang="zh-CN" sz="1200" dirty="0" err="1">
                <a:latin typeface="微软雅黑" panose="020B0503020204020204" pitchFamily="34" charset="-122"/>
                <a:ea typeface="微软雅黑" panose="020B0503020204020204" pitchFamily="34" charset="-122"/>
              </a:rPr>
              <a:t>UpdateQuestionnaire</a:t>
            </a:r>
            <a:r>
              <a:rPr lang="en-US" altLang="zh-CN" sz="1200" dirty="0">
                <a:latin typeface="微软雅黑" panose="020B0503020204020204" pitchFamily="34" charset="-122"/>
                <a:ea typeface="微软雅黑" panose="020B0503020204020204" pitchFamily="34" charset="-122"/>
              </a:rPr>
              <a:t>(</a:t>
            </a:r>
            <a:r>
              <a:rPr lang="en-US" altLang="zh-CN" sz="1200" dirty="0" err="1">
                <a:latin typeface="微软雅黑" panose="020B0503020204020204" pitchFamily="34" charset="-122"/>
                <a:ea typeface="微软雅黑" panose="020B0503020204020204" pitchFamily="34" charset="-122"/>
              </a:rPr>
              <a:t>questionnaireId</a:t>
            </a:r>
            <a:r>
              <a:rPr lang="en-US" altLang="zh-CN" sz="1200" dirty="0">
                <a:latin typeface="微软雅黑" panose="020B0503020204020204" pitchFamily="34" charset="-122"/>
                <a:ea typeface="微软雅黑" panose="020B0503020204020204" pitchFamily="34" charset="-122"/>
              </a:rPr>
              <a:t>)</a:t>
            </a:r>
          </a:p>
          <a:p>
            <a:r>
              <a:rPr lang="en-US" altLang="zh-CN" sz="1200" dirty="0">
                <a:latin typeface="微软雅黑" panose="020B0503020204020204" pitchFamily="34" charset="-122"/>
                <a:ea typeface="微软雅黑" panose="020B0503020204020204" pitchFamily="34" charset="-122"/>
              </a:rPr>
              <a:t>    END IF</a:t>
            </a:r>
          </a:p>
          <a:p>
            <a:r>
              <a:rPr lang="en-US" altLang="zh-CN" sz="1200" dirty="0">
                <a:latin typeface="微软雅黑" panose="020B0503020204020204" pitchFamily="34" charset="-122"/>
                <a:ea typeface="微软雅黑" panose="020B0503020204020204" pitchFamily="34" charset="-122"/>
              </a:rPr>
              <a:t>    RETURN "</a:t>
            </a:r>
            <a:r>
              <a:rPr lang="zh-CN" altLang="en-US" sz="1200" dirty="0">
                <a:latin typeface="微软雅黑" panose="020B0503020204020204" pitchFamily="34" charset="-122"/>
                <a:ea typeface="微软雅黑" panose="020B0503020204020204" pitchFamily="34" charset="-122"/>
              </a:rPr>
              <a:t>操作完成</a:t>
            </a:r>
            <a:r>
              <a:rPr lang="en-US" altLang="zh-CN" sz="1200" dirty="0">
                <a:latin typeface="微软雅黑" panose="020B0503020204020204" pitchFamily="34" charset="-122"/>
                <a:ea typeface="微软雅黑" panose="020B0503020204020204" pitchFamily="34" charset="-122"/>
              </a:rPr>
              <a:t>"</a:t>
            </a:r>
          </a:p>
        </p:txBody>
      </p:sp>
      <p:sp>
        <p:nvSpPr>
          <p:cNvPr id="7" name="文本框 6">
            <a:extLst>
              <a:ext uri="{FF2B5EF4-FFF2-40B4-BE49-F238E27FC236}">
                <a16:creationId xmlns:a16="http://schemas.microsoft.com/office/drawing/2014/main" id="{160E3A1E-BC06-75EA-2EF7-3EBBCEA4788D}"/>
              </a:ext>
            </a:extLst>
          </p:cNvPr>
          <p:cNvSpPr txBox="1"/>
          <p:nvPr/>
        </p:nvSpPr>
        <p:spPr>
          <a:xfrm>
            <a:off x="5918400" y="1022400"/>
            <a:ext cx="5565600" cy="4154984"/>
          </a:xfrm>
          <a:prstGeom prst="rect">
            <a:avLst/>
          </a:prstGeom>
          <a:noFill/>
        </p:spPr>
        <p:txBody>
          <a:bodyPr wrap="square" rtlCol="0">
            <a:spAutoFit/>
          </a:bodyPr>
          <a:lstStyle/>
          <a:p>
            <a:r>
              <a:rPr lang="zh-CN" altLang="en-US" sz="1200" dirty="0"/>
              <a:t>用户模块（模块</a:t>
            </a:r>
            <a:r>
              <a:rPr lang="en-US" altLang="zh-CN" sz="1200" dirty="0"/>
              <a:t>6.0</a:t>
            </a:r>
            <a:r>
              <a:rPr lang="zh-CN" altLang="en-US" sz="1200" dirty="0"/>
              <a:t>）</a:t>
            </a:r>
          </a:p>
          <a:p>
            <a:r>
              <a:rPr lang="zh-CN" altLang="en-US" sz="1200" dirty="0"/>
              <a:t>功能</a:t>
            </a:r>
          </a:p>
          <a:p>
            <a:r>
              <a:rPr lang="en-US" altLang="zh-CN" sz="1200" dirty="0"/>
              <a:t>•	</a:t>
            </a:r>
            <a:r>
              <a:rPr lang="zh-CN" altLang="en-US" sz="1200" dirty="0"/>
              <a:t>用户登录和个人信息修改。</a:t>
            </a:r>
          </a:p>
          <a:p>
            <a:r>
              <a:rPr lang="en-US" altLang="zh-CN" sz="1200" dirty="0"/>
              <a:t>•	</a:t>
            </a:r>
            <a:r>
              <a:rPr lang="zh-CN" altLang="en-US" sz="1200" dirty="0"/>
              <a:t>查询通知和参与问卷。</a:t>
            </a:r>
          </a:p>
          <a:p>
            <a:r>
              <a:rPr lang="zh-CN" altLang="en-US" sz="1200" dirty="0"/>
              <a:t>输入与输出</a:t>
            </a:r>
          </a:p>
          <a:p>
            <a:r>
              <a:rPr lang="en-US" altLang="zh-CN" sz="1200" dirty="0"/>
              <a:t>•	</a:t>
            </a:r>
            <a:r>
              <a:rPr lang="zh-CN" altLang="en-US" sz="1200" dirty="0"/>
              <a:t>输入：用户账号、密码。</a:t>
            </a:r>
          </a:p>
          <a:p>
            <a:r>
              <a:rPr lang="en-US" altLang="zh-CN" sz="1200" dirty="0"/>
              <a:t>•	</a:t>
            </a:r>
            <a:r>
              <a:rPr lang="zh-CN" altLang="en-US" sz="1200" dirty="0"/>
              <a:t>输出：登录状态及操作结果。</a:t>
            </a:r>
          </a:p>
          <a:p>
            <a:r>
              <a:rPr lang="zh-CN" altLang="en-US" sz="1200" dirty="0"/>
              <a:t>伪代码</a:t>
            </a:r>
          </a:p>
          <a:p>
            <a:r>
              <a:rPr lang="en-US" altLang="zh-CN" sz="1200" dirty="0"/>
              <a:t>PROCEDURE </a:t>
            </a:r>
            <a:r>
              <a:rPr lang="en-US" altLang="zh-CN" sz="1200" dirty="0" err="1"/>
              <a:t>UserLogin</a:t>
            </a:r>
            <a:r>
              <a:rPr lang="en-US" altLang="zh-CN" sz="1200" dirty="0"/>
              <a:t>(username, password)</a:t>
            </a:r>
          </a:p>
          <a:p>
            <a:r>
              <a:rPr lang="en-US" altLang="zh-CN" sz="1200" dirty="0"/>
              <a:t>    </a:t>
            </a:r>
            <a:r>
              <a:rPr lang="en-US" altLang="zh-CN" sz="1200" dirty="0" err="1"/>
              <a:t>hashedPassword</a:t>
            </a:r>
            <a:r>
              <a:rPr lang="en-US" altLang="zh-CN" sz="1200" dirty="0"/>
              <a:t> = SHA256(password)</a:t>
            </a:r>
          </a:p>
          <a:p>
            <a:r>
              <a:rPr lang="en-US" altLang="zh-CN" sz="1200" dirty="0"/>
              <a:t>    IF Authenticate(username, </a:t>
            </a:r>
            <a:r>
              <a:rPr lang="en-US" altLang="zh-CN" sz="1200" dirty="0" err="1"/>
              <a:t>hashedPassword</a:t>
            </a:r>
            <a:r>
              <a:rPr lang="en-US" altLang="zh-CN" sz="1200" dirty="0"/>
              <a:t>) THEN</a:t>
            </a:r>
          </a:p>
          <a:p>
            <a:r>
              <a:rPr lang="en-US" altLang="zh-CN" sz="1200" dirty="0"/>
              <a:t>        RETURN "</a:t>
            </a:r>
            <a:r>
              <a:rPr lang="zh-CN" altLang="en-US" sz="1200" dirty="0"/>
              <a:t>登录成功</a:t>
            </a:r>
            <a:r>
              <a:rPr lang="en-US" altLang="zh-CN" sz="1200" dirty="0"/>
              <a:t>"</a:t>
            </a:r>
          </a:p>
          <a:p>
            <a:r>
              <a:rPr lang="en-US" altLang="zh-CN" sz="1200" dirty="0"/>
              <a:t>    ELSE</a:t>
            </a:r>
          </a:p>
          <a:p>
            <a:r>
              <a:rPr lang="en-US" altLang="zh-CN" sz="1200" dirty="0"/>
              <a:t>        RETURN "</a:t>
            </a:r>
            <a:r>
              <a:rPr lang="zh-CN" altLang="en-US" sz="1200" dirty="0"/>
              <a:t>用户名或密码错误</a:t>
            </a:r>
            <a:r>
              <a:rPr lang="en-US" altLang="zh-CN" sz="1200" dirty="0"/>
              <a:t>"</a:t>
            </a:r>
          </a:p>
          <a:p>
            <a:endParaRPr lang="en-US" altLang="zh-CN" sz="1200" dirty="0"/>
          </a:p>
          <a:p>
            <a:r>
              <a:rPr lang="en-US" altLang="zh-CN" sz="1200" dirty="0"/>
              <a:t>// </a:t>
            </a:r>
            <a:r>
              <a:rPr lang="zh-CN" altLang="en-US" sz="1200" dirty="0"/>
              <a:t>修改用户信息</a:t>
            </a:r>
          </a:p>
          <a:p>
            <a:r>
              <a:rPr lang="en-US" altLang="zh-CN" sz="1200" dirty="0"/>
              <a:t>PROCEDURE </a:t>
            </a:r>
            <a:r>
              <a:rPr lang="en-US" altLang="zh-CN" sz="1200" dirty="0" err="1"/>
              <a:t>UpdateUserInfo</a:t>
            </a:r>
            <a:r>
              <a:rPr lang="en-US" altLang="zh-CN" sz="1200" dirty="0"/>
              <a:t>(</a:t>
            </a:r>
            <a:r>
              <a:rPr lang="en-US" altLang="zh-CN" sz="1200" dirty="0" err="1"/>
              <a:t>userId</a:t>
            </a:r>
            <a:r>
              <a:rPr lang="en-US" altLang="zh-CN" sz="1200" dirty="0"/>
              <a:t>, </a:t>
            </a:r>
            <a:r>
              <a:rPr lang="en-US" altLang="zh-CN" sz="1200" dirty="0" err="1"/>
              <a:t>newInfo</a:t>
            </a:r>
            <a:r>
              <a:rPr lang="en-US" altLang="zh-CN" sz="1200" dirty="0"/>
              <a:t>)</a:t>
            </a:r>
          </a:p>
          <a:p>
            <a:r>
              <a:rPr lang="en-US" altLang="zh-CN" sz="1200" dirty="0"/>
              <a:t>    IF </a:t>
            </a:r>
            <a:r>
              <a:rPr lang="en-US" altLang="zh-CN" sz="1200" dirty="0" err="1"/>
              <a:t>UserExists</a:t>
            </a:r>
            <a:r>
              <a:rPr lang="en-US" altLang="zh-CN" sz="1200" dirty="0"/>
              <a:t>(</a:t>
            </a:r>
            <a:r>
              <a:rPr lang="en-US" altLang="zh-CN" sz="1200" dirty="0" err="1"/>
              <a:t>userId</a:t>
            </a:r>
            <a:r>
              <a:rPr lang="en-US" altLang="zh-CN" sz="1200" dirty="0"/>
              <a:t>) THEN</a:t>
            </a:r>
          </a:p>
          <a:p>
            <a:r>
              <a:rPr lang="en-US" altLang="zh-CN" sz="1200" dirty="0"/>
              <a:t>        </a:t>
            </a:r>
            <a:r>
              <a:rPr lang="en-US" altLang="zh-CN" sz="1200" dirty="0" err="1"/>
              <a:t>UpdateRecord</a:t>
            </a:r>
            <a:r>
              <a:rPr lang="en-US" altLang="zh-CN" sz="1200" dirty="0"/>
              <a:t>(</a:t>
            </a:r>
            <a:r>
              <a:rPr lang="en-US" altLang="zh-CN" sz="1200" dirty="0" err="1"/>
              <a:t>userId</a:t>
            </a:r>
            <a:r>
              <a:rPr lang="en-US" altLang="zh-CN" sz="1200" dirty="0"/>
              <a:t>, </a:t>
            </a:r>
            <a:r>
              <a:rPr lang="en-US" altLang="zh-CN" sz="1200" dirty="0" err="1"/>
              <a:t>newInfo</a:t>
            </a:r>
            <a:r>
              <a:rPr lang="en-US" altLang="zh-CN" sz="1200" dirty="0"/>
              <a:t>)</a:t>
            </a:r>
          </a:p>
          <a:p>
            <a:r>
              <a:rPr lang="en-US" altLang="zh-CN" sz="1200" dirty="0"/>
              <a:t>        RETURN "</a:t>
            </a:r>
            <a:r>
              <a:rPr lang="zh-CN" altLang="en-US" sz="1200" dirty="0"/>
              <a:t>修改成功</a:t>
            </a:r>
            <a:r>
              <a:rPr lang="en-US" altLang="zh-CN" sz="1200" dirty="0"/>
              <a:t>"</a:t>
            </a:r>
          </a:p>
          <a:p>
            <a:r>
              <a:rPr lang="en-US" altLang="zh-CN" sz="1200" dirty="0"/>
              <a:t>    ELSE</a:t>
            </a:r>
          </a:p>
          <a:p>
            <a:r>
              <a:rPr lang="en-US" altLang="zh-CN" sz="1200" dirty="0"/>
              <a:t>        RETURN "</a:t>
            </a:r>
            <a:r>
              <a:rPr lang="zh-CN" altLang="en-US" sz="1200" dirty="0"/>
              <a:t>用户不存在</a:t>
            </a:r>
            <a:r>
              <a:rPr lang="en-US" altLang="zh-CN" sz="1200" dirty="0"/>
              <a:t>"</a:t>
            </a:r>
          </a:p>
        </p:txBody>
      </p:sp>
    </p:spTree>
    <p:extLst>
      <p:ext uri="{BB962C8B-B14F-4D97-AF65-F5344CB8AC3E}">
        <p14:creationId xmlns:p14="http://schemas.microsoft.com/office/powerpoint/2010/main" val="705344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F63259-550E-48B6-BE7D-604DA87D79F5}"/>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94331B6B-DF48-62B3-9B68-EA2BCBEB4E51}"/>
              </a:ext>
            </a:extLst>
          </p:cNvPr>
          <p:cNvSpPr txBox="1"/>
          <p:nvPr/>
        </p:nvSpPr>
        <p:spPr>
          <a:xfrm>
            <a:off x="861391" y="2199861"/>
            <a:ext cx="9667461" cy="1323439"/>
          </a:xfrm>
          <a:prstGeom prst="rect">
            <a:avLst/>
          </a:prstGeom>
          <a:noFill/>
        </p:spPr>
        <p:txBody>
          <a:bodyPr wrap="square" rtlCol="0">
            <a:spAutoFit/>
          </a:bodyPr>
          <a:lstStyle/>
          <a:p>
            <a:r>
              <a:rPr lang="en-US" altLang="zh-CN" sz="8000" dirty="0"/>
              <a:t>7.</a:t>
            </a:r>
            <a:r>
              <a:rPr lang="zh-CN" altLang="en-US" sz="8000" dirty="0"/>
              <a:t>参考文献</a:t>
            </a:r>
          </a:p>
        </p:txBody>
      </p:sp>
    </p:spTree>
    <p:extLst>
      <p:ext uri="{BB962C8B-B14F-4D97-AF65-F5344CB8AC3E}">
        <p14:creationId xmlns:p14="http://schemas.microsoft.com/office/powerpoint/2010/main" val="2248089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3914A0-8676-6120-04F0-AE696A933887}"/>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459CF4D2-E587-3E6F-33D9-B4CE5E431F6C}"/>
              </a:ext>
            </a:extLst>
          </p:cNvPr>
          <p:cNvSpPr txBox="1"/>
          <p:nvPr/>
        </p:nvSpPr>
        <p:spPr>
          <a:xfrm>
            <a:off x="477078" y="430696"/>
            <a:ext cx="10807148" cy="369332"/>
          </a:xfrm>
          <a:prstGeom prst="rect">
            <a:avLst/>
          </a:prstGeom>
          <a:noFill/>
        </p:spPr>
        <p:txBody>
          <a:bodyPr wrap="square" rtlCol="0">
            <a:spAutoFit/>
          </a:bodyPr>
          <a:lstStyle/>
          <a:p>
            <a:r>
              <a:rPr lang="zh-CN" altLang="en-US" dirty="0"/>
              <a:t>参考文献</a:t>
            </a:r>
          </a:p>
        </p:txBody>
      </p:sp>
      <p:sp>
        <p:nvSpPr>
          <p:cNvPr id="3" name="文本框 2">
            <a:extLst>
              <a:ext uri="{FF2B5EF4-FFF2-40B4-BE49-F238E27FC236}">
                <a16:creationId xmlns:a16="http://schemas.microsoft.com/office/drawing/2014/main" id="{D4FF8FE4-9996-D2B7-04EF-7676D28884C2}"/>
              </a:ext>
            </a:extLst>
          </p:cNvPr>
          <p:cNvSpPr txBox="1"/>
          <p:nvPr/>
        </p:nvSpPr>
        <p:spPr>
          <a:xfrm>
            <a:off x="484278" y="1013791"/>
            <a:ext cx="10946296" cy="1938992"/>
          </a:xfrm>
          <a:prstGeom prst="rect">
            <a:avLst/>
          </a:prstGeom>
          <a:noFill/>
        </p:spPr>
        <p:txBody>
          <a:bodyPr wrap="square" rtlCol="0">
            <a:spAutoFit/>
          </a:bodyPr>
          <a:lstStyle/>
          <a:p>
            <a:pPr marL="457200" indent="-457200">
              <a:buAutoNum type="arabicPeriod"/>
            </a:pP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计算机软件产品开发文件编制指南</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hlinkClick r:id="rId2"/>
              </a:rPr>
              <a:t>https://std.samr.gov.cn/gb/search/gbDetailed?id=71F772D7C439D3A7E05397BE0A0AB82A</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pPr marL="457200" indent="-457200">
              <a:buAutoNum type="arabicPeriod"/>
            </a:pP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教你写一手漂亮的伪代码（详细规则</a:t>
            </a:r>
            <a:r>
              <a:rPr lang="en-US" altLang="zh-CN" sz="2400" dirty="0">
                <a:latin typeface="微软雅黑" panose="020B0503020204020204" pitchFamily="34" charset="-122"/>
                <a:ea typeface="微软雅黑" panose="020B0503020204020204" pitchFamily="34" charset="-122"/>
              </a:rPr>
              <a:t>&amp;</a:t>
            </a:r>
            <a:r>
              <a:rPr lang="zh-CN" altLang="en-US" sz="2400" dirty="0">
                <a:latin typeface="微软雅黑" panose="020B0503020204020204" pitchFamily="34" charset="-122"/>
                <a:ea typeface="微软雅黑" panose="020B0503020204020204" pitchFamily="34" charset="-122"/>
              </a:rPr>
              <a:t>简单实例）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，作者：</a:t>
            </a:r>
            <a:r>
              <a:rPr lang="en-US" altLang="zh-CN" sz="2400" dirty="0">
                <a:latin typeface="微软雅黑" panose="020B0503020204020204" pitchFamily="34" charset="-122"/>
                <a:ea typeface="微软雅黑" panose="020B0503020204020204" pitchFamily="34" charset="-122"/>
              </a:rPr>
              <a:t>_</a:t>
            </a:r>
            <a:r>
              <a:rPr lang="zh-CN" altLang="en-US" sz="2400" dirty="0">
                <a:latin typeface="微软雅黑" panose="020B0503020204020204" pitchFamily="34" charset="-122"/>
                <a:ea typeface="微软雅黑" panose="020B0503020204020204" pitchFamily="34" charset="-122"/>
              </a:rPr>
              <a:t>陈同学</a:t>
            </a:r>
            <a:r>
              <a:rPr lang="en-US" altLang="zh-CN" sz="2400" dirty="0">
                <a:latin typeface="微软雅黑" panose="020B0503020204020204" pitchFamily="34" charset="-122"/>
                <a:ea typeface="微软雅黑" panose="020B0503020204020204" pitchFamily="34" charset="-122"/>
              </a:rPr>
              <a:t>_</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hlinkClick r:id="rId3"/>
              </a:rPr>
              <a:t>https://blog.csdn.net/Dan1374219106/article/details/106676043</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08812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BDF35-B27F-3A87-649E-D93A05FDBBF0}"/>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A2E782A7-1785-9EAC-C6ED-71ABB0B24AFE}"/>
              </a:ext>
            </a:extLst>
          </p:cNvPr>
          <p:cNvSpPr txBox="1"/>
          <p:nvPr/>
        </p:nvSpPr>
        <p:spPr>
          <a:xfrm>
            <a:off x="861391" y="2199861"/>
            <a:ext cx="9667461" cy="1323439"/>
          </a:xfrm>
          <a:prstGeom prst="rect">
            <a:avLst/>
          </a:prstGeom>
          <a:noFill/>
        </p:spPr>
        <p:txBody>
          <a:bodyPr wrap="square" rtlCol="0">
            <a:spAutoFit/>
          </a:bodyPr>
          <a:lstStyle/>
          <a:p>
            <a:r>
              <a:rPr lang="en-US" altLang="zh-CN" sz="8000" dirty="0"/>
              <a:t>8.</a:t>
            </a:r>
            <a:r>
              <a:rPr lang="zh-CN" altLang="en-US" sz="8000" dirty="0"/>
              <a:t>本次分工以及评价</a:t>
            </a:r>
            <a:endParaRPr lang="en-US" altLang="zh-CN" sz="8000" dirty="0"/>
          </a:p>
        </p:txBody>
      </p:sp>
    </p:spTree>
    <p:extLst>
      <p:ext uri="{BB962C8B-B14F-4D97-AF65-F5344CB8AC3E}">
        <p14:creationId xmlns:p14="http://schemas.microsoft.com/office/powerpoint/2010/main" val="10052208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0A8D45E-2A34-3678-F271-D766C0AD5B41}"/>
              </a:ext>
            </a:extLst>
          </p:cNvPr>
          <p:cNvSpPr txBox="1"/>
          <p:nvPr/>
        </p:nvSpPr>
        <p:spPr>
          <a:xfrm>
            <a:off x="477078" y="430696"/>
            <a:ext cx="10807148"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rPr>
              <a:t>本次分工情况（</a:t>
            </a:r>
            <a:r>
              <a:rPr kumimoji="0" lang="en-US" altLang="zh-CN"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rPr>
              <a:t>10</a:t>
            </a:r>
            <a:r>
              <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rPr>
              <a:t>分制）</a:t>
            </a:r>
          </a:p>
        </p:txBody>
      </p:sp>
      <p:sp>
        <p:nvSpPr>
          <p:cNvPr id="3" name="文本框 2">
            <a:extLst>
              <a:ext uri="{FF2B5EF4-FFF2-40B4-BE49-F238E27FC236}">
                <a16:creationId xmlns:a16="http://schemas.microsoft.com/office/drawing/2014/main" id="{F40B475C-2182-02C0-4C72-355B980895D3}"/>
              </a:ext>
            </a:extLst>
          </p:cNvPr>
          <p:cNvSpPr txBox="1"/>
          <p:nvPr/>
        </p:nvSpPr>
        <p:spPr>
          <a:xfrm>
            <a:off x="407504" y="1007089"/>
            <a:ext cx="10946296" cy="1200329"/>
          </a:xfrm>
          <a:prstGeom prst="rect">
            <a:avLst/>
          </a:prstGeom>
          <a:noFill/>
        </p:spPr>
        <p:txBody>
          <a:bodyPr wrap="square" rtlCol="0">
            <a:spAutoFit/>
          </a:bodyPr>
          <a:lstStyle/>
          <a:p>
            <a:pPr algn="l"/>
            <a:r>
              <a:rPr lang="zh-CN" altLang="en-US" sz="2400" dirty="0"/>
              <a:t>谢豪键：系统设计相关图，界面原型，</a:t>
            </a:r>
            <a:r>
              <a:rPr lang="en-US" altLang="zh-CN" sz="2400" dirty="0"/>
              <a:t>ppt</a:t>
            </a:r>
            <a:r>
              <a:rPr lang="zh-CN" altLang="en-US" sz="2400" dirty="0"/>
              <a:t>制作                                           </a:t>
            </a:r>
            <a:r>
              <a:rPr lang="en-US" altLang="zh-CN" sz="2400" dirty="0"/>
              <a:t>8</a:t>
            </a:r>
            <a:r>
              <a:rPr lang="zh-CN" altLang="en-US" sz="2400" dirty="0"/>
              <a:t>分</a:t>
            </a:r>
            <a:endParaRPr lang="en-US" altLang="zh-CN" sz="2400" dirty="0"/>
          </a:p>
          <a:p>
            <a:pPr algn="l"/>
            <a:r>
              <a:rPr lang="zh-CN" altLang="en-US" sz="2400" dirty="0"/>
              <a:t>朱岑远：设计文档编写，项目计划修改                                                         </a:t>
            </a:r>
            <a:r>
              <a:rPr lang="en-US" altLang="zh-CN" sz="2400" dirty="0"/>
              <a:t>8.5</a:t>
            </a:r>
            <a:r>
              <a:rPr lang="zh-CN" altLang="en-US" sz="2400" dirty="0"/>
              <a:t>分</a:t>
            </a:r>
            <a:endParaRPr lang="en-US" altLang="zh-CN" sz="2400" dirty="0"/>
          </a:p>
          <a:p>
            <a:pPr algn="l"/>
            <a:r>
              <a:rPr lang="zh-CN" altLang="en-US" sz="2400" dirty="0"/>
              <a:t>杨宽：资料查询，代码框架搭建，伪代码编写                                              </a:t>
            </a:r>
            <a:r>
              <a:rPr lang="en-US" altLang="zh-CN" sz="2400" dirty="0"/>
              <a:t>7.5</a:t>
            </a:r>
            <a:r>
              <a:rPr lang="zh-CN" altLang="en-US" sz="2400" dirty="0"/>
              <a:t>分</a:t>
            </a:r>
            <a:endParaRPr lang="en-US" altLang="zh-CN" sz="2400" dirty="0"/>
          </a:p>
        </p:txBody>
      </p:sp>
    </p:spTree>
    <p:extLst>
      <p:ext uri="{BB962C8B-B14F-4D97-AF65-F5344CB8AC3E}">
        <p14:creationId xmlns:p14="http://schemas.microsoft.com/office/powerpoint/2010/main" val="34516968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C371A05-4333-F20C-5651-D713C1AA7210}"/>
              </a:ext>
            </a:extLst>
          </p:cNvPr>
          <p:cNvSpPr txBox="1"/>
          <p:nvPr/>
        </p:nvSpPr>
        <p:spPr>
          <a:xfrm>
            <a:off x="3500511" y="2117188"/>
            <a:ext cx="5190978" cy="830997"/>
          </a:xfrm>
          <a:prstGeom prst="rect">
            <a:avLst/>
          </a:prstGeom>
          <a:noFill/>
        </p:spPr>
        <p:txBody>
          <a:bodyPr wrap="square" rtlCol="0">
            <a:spAutoFit/>
          </a:bodyPr>
          <a:lstStyle/>
          <a:p>
            <a:r>
              <a:rPr lang="en-US" altLang="zh-CN" sz="4800" dirty="0"/>
              <a:t>Thanks for watch</a:t>
            </a:r>
            <a:endParaRPr lang="zh-CN" altLang="en-US" sz="4800" dirty="0"/>
          </a:p>
        </p:txBody>
      </p:sp>
      <p:sp>
        <p:nvSpPr>
          <p:cNvPr id="3" name="文本框 2">
            <a:extLst>
              <a:ext uri="{FF2B5EF4-FFF2-40B4-BE49-F238E27FC236}">
                <a16:creationId xmlns:a16="http://schemas.microsoft.com/office/drawing/2014/main" id="{D773F56B-6076-BE07-B362-4C85E2EC82C4}"/>
              </a:ext>
            </a:extLst>
          </p:cNvPr>
          <p:cNvSpPr txBox="1"/>
          <p:nvPr/>
        </p:nvSpPr>
        <p:spPr>
          <a:xfrm>
            <a:off x="5536809" y="3059668"/>
            <a:ext cx="1118382" cy="369332"/>
          </a:xfrm>
          <a:prstGeom prst="rect">
            <a:avLst/>
          </a:prstGeom>
          <a:noFill/>
        </p:spPr>
        <p:txBody>
          <a:bodyPr wrap="square" rtlCol="0">
            <a:spAutoFit/>
          </a:bodyPr>
          <a:lstStyle/>
          <a:p>
            <a:r>
              <a:rPr lang="zh-CN" altLang="en-US" dirty="0">
                <a:solidFill>
                  <a:schemeClr val="bg1"/>
                </a:solidFill>
              </a:rPr>
              <a:t>感谢观看</a:t>
            </a:r>
          </a:p>
        </p:txBody>
      </p:sp>
    </p:spTree>
    <p:extLst>
      <p:ext uri="{BB962C8B-B14F-4D97-AF65-F5344CB8AC3E}">
        <p14:creationId xmlns:p14="http://schemas.microsoft.com/office/powerpoint/2010/main" val="31215468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D2BD2-A17A-09A8-2EBC-5E2C49526066}"/>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9E920F9E-A1C3-4962-7683-3328E35FB261}"/>
              </a:ext>
            </a:extLst>
          </p:cNvPr>
          <p:cNvSpPr txBox="1"/>
          <p:nvPr/>
        </p:nvSpPr>
        <p:spPr>
          <a:xfrm>
            <a:off x="861391" y="2199861"/>
            <a:ext cx="9667461" cy="1323439"/>
          </a:xfrm>
          <a:prstGeom prst="rect">
            <a:avLst/>
          </a:prstGeom>
          <a:noFill/>
        </p:spPr>
        <p:txBody>
          <a:bodyPr wrap="square" rtlCol="0">
            <a:spAutoFit/>
          </a:bodyPr>
          <a:lstStyle/>
          <a:p>
            <a:r>
              <a:rPr lang="en-US" altLang="zh-CN" sz="8000" dirty="0"/>
              <a:t>1.</a:t>
            </a:r>
            <a:r>
              <a:rPr lang="zh-CN" altLang="en-US" sz="8000" dirty="0"/>
              <a:t>项目概述</a:t>
            </a:r>
          </a:p>
        </p:txBody>
      </p:sp>
    </p:spTree>
    <p:extLst>
      <p:ext uri="{BB962C8B-B14F-4D97-AF65-F5344CB8AC3E}">
        <p14:creationId xmlns:p14="http://schemas.microsoft.com/office/powerpoint/2010/main" val="1532352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0A8D45E-2A34-3678-F271-D766C0AD5B41}"/>
              </a:ext>
            </a:extLst>
          </p:cNvPr>
          <p:cNvSpPr txBox="1"/>
          <p:nvPr/>
        </p:nvSpPr>
        <p:spPr>
          <a:xfrm>
            <a:off x="477078" y="430696"/>
            <a:ext cx="10807148" cy="369332"/>
          </a:xfrm>
          <a:prstGeom prst="rect">
            <a:avLst/>
          </a:prstGeom>
          <a:noFill/>
        </p:spPr>
        <p:txBody>
          <a:bodyPr wrap="square" rtlCol="0">
            <a:spAutoFit/>
          </a:bodyPr>
          <a:lstStyle/>
          <a:p>
            <a:r>
              <a:rPr lang="zh-CN" altLang="en-US" dirty="0"/>
              <a:t>项目概述</a:t>
            </a:r>
          </a:p>
        </p:txBody>
      </p:sp>
      <p:sp>
        <p:nvSpPr>
          <p:cNvPr id="3" name="文本框 2">
            <a:extLst>
              <a:ext uri="{FF2B5EF4-FFF2-40B4-BE49-F238E27FC236}">
                <a16:creationId xmlns:a16="http://schemas.microsoft.com/office/drawing/2014/main" id="{F40B475C-2182-02C0-4C72-355B980895D3}"/>
              </a:ext>
            </a:extLst>
          </p:cNvPr>
          <p:cNvSpPr txBox="1"/>
          <p:nvPr/>
        </p:nvSpPr>
        <p:spPr>
          <a:xfrm>
            <a:off x="477078" y="1013791"/>
            <a:ext cx="10946296" cy="4524315"/>
          </a:xfrm>
          <a:prstGeom prst="rect">
            <a:avLst/>
          </a:prstGeom>
          <a:noFill/>
        </p:spPr>
        <p:txBody>
          <a:bodyPr wrap="square" rtlCol="0">
            <a:spAutoFit/>
          </a:bodyPr>
          <a:lstStyle/>
          <a:p>
            <a:r>
              <a:rPr lang="en-US" altLang="zh-CN" sz="2400" dirty="0">
                <a:latin typeface="微软雅黑" panose="020B0503020204020204" pitchFamily="34" charset="-122"/>
                <a:ea typeface="微软雅黑" panose="020B0503020204020204" pitchFamily="34" charset="-122"/>
              </a:rPr>
              <a:t>1. </a:t>
            </a:r>
            <a:r>
              <a:rPr lang="zh-CN" altLang="en-US" sz="2400" dirty="0">
                <a:latin typeface="微软雅黑" panose="020B0503020204020204" pitchFamily="34" charset="-122"/>
                <a:ea typeface="微软雅黑" panose="020B0503020204020204" pitchFamily="34" charset="-122"/>
              </a:rPr>
              <a:t>项目背景</a:t>
            </a:r>
            <a:br>
              <a:rPr lang="zh-CN" altLang="en-US"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本项目旨在开发一个简单的心理问卷平台微信小程序，用户能够使用该平台进行心理问卷的填写和查阅心理相关资料。项目由三人小组负责开发。</a:t>
            </a:r>
            <a:br>
              <a:rPr lang="zh-CN" altLang="en-US" sz="2400" dirty="0">
                <a:latin typeface="微软雅黑" panose="020B0503020204020204" pitchFamily="34" charset="-122"/>
                <a:ea typeface="微软雅黑" panose="020B0503020204020204" pitchFamily="34" charset="-122"/>
              </a:rPr>
            </a:br>
            <a:br>
              <a:rPr lang="zh-CN" altLang="en-US" sz="2400" dirty="0">
                <a:latin typeface="微软雅黑" panose="020B0503020204020204" pitchFamily="34" charset="-122"/>
                <a:ea typeface="微软雅黑" panose="020B0503020204020204" pitchFamily="34" charset="-122"/>
              </a:rPr>
            </a:br>
            <a:r>
              <a:rPr lang="en-US" altLang="zh-CN" sz="2400" dirty="0">
                <a:latin typeface="微软雅黑" panose="020B0503020204020204" pitchFamily="34" charset="-122"/>
                <a:ea typeface="微软雅黑" panose="020B0503020204020204" pitchFamily="34" charset="-122"/>
              </a:rPr>
              <a:t>2. </a:t>
            </a:r>
            <a:r>
              <a:rPr lang="zh-CN" altLang="en-US" sz="2400" dirty="0">
                <a:latin typeface="微软雅黑" panose="020B0503020204020204" pitchFamily="34" charset="-122"/>
                <a:ea typeface="微软雅黑" panose="020B0503020204020204" pitchFamily="34" charset="-122"/>
              </a:rPr>
              <a:t>项目目标</a:t>
            </a:r>
            <a:br>
              <a:rPr lang="zh-CN" altLang="en-US"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开发一个具备以下功能的心理问卷平台：</a:t>
            </a:r>
            <a:br>
              <a:rPr lang="zh-CN" altLang="en-US"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问卷功能：用户可以参与心理测试问卷并提交结果，然后获得评估与建议。管理员可以修改问卷。</a:t>
            </a:r>
            <a:br>
              <a:rPr lang="zh-CN" altLang="en-US"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资料查阅功能：用户可以查阅、浏览心理健康相关的文章资料。管理员可以修改文章资料。</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通知功能：用户在做完问卷后会得到不同类型的通知。管理员可以查看所有通知以及发送给用户通知。</a:t>
            </a:r>
          </a:p>
        </p:txBody>
      </p:sp>
    </p:spTree>
    <p:extLst>
      <p:ext uri="{BB962C8B-B14F-4D97-AF65-F5344CB8AC3E}">
        <p14:creationId xmlns:p14="http://schemas.microsoft.com/office/powerpoint/2010/main" val="4226506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29CE7B-B245-ECE2-DFD3-C5CC99BCAD57}"/>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4DAC44F8-8BA7-579C-D416-5473179D12B8}"/>
              </a:ext>
            </a:extLst>
          </p:cNvPr>
          <p:cNvSpPr txBox="1"/>
          <p:nvPr/>
        </p:nvSpPr>
        <p:spPr>
          <a:xfrm>
            <a:off x="861391" y="2199861"/>
            <a:ext cx="9667461" cy="1323439"/>
          </a:xfrm>
          <a:prstGeom prst="rect">
            <a:avLst/>
          </a:prstGeom>
          <a:noFill/>
        </p:spPr>
        <p:txBody>
          <a:bodyPr wrap="square" rtlCol="0">
            <a:spAutoFit/>
          </a:bodyPr>
          <a:lstStyle/>
          <a:p>
            <a:r>
              <a:rPr lang="en-US" altLang="zh-CN" sz="8000" dirty="0"/>
              <a:t>2.</a:t>
            </a:r>
            <a:r>
              <a:rPr lang="zh-CN" altLang="en-US" sz="8000" dirty="0"/>
              <a:t>项目计划调整</a:t>
            </a:r>
          </a:p>
        </p:txBody>
      </p:sp>
    </p:spTree>
    <p:extLst>
      <p:ext uri="{BB962C8B-B14F-4D97-AF65-F5344CB8AC3E}">
        <p14:creationId xmlns:p14="http://schemas.microsoft.com/office/powerpoint/2010/main" val="1986391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F483A8-D308-D3FD-69B4-FAB3C5BDEB34}"/>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51E3891B-BBC2-2A18-6B92-B916A98E608A}"/>
              </a:ext>
            </a:extLst>
          </p:cNvPr>
          <p:cNvSpPr txBox="1"/>
          <p:nvPr/>
        </p:nvSpPr>
        <p:spPr>
          <a:xfrm>
            <a:off x="477078" y="430696"/>
            <a:ext cx="10807148" cy="369332"/>
          </a:xfrm>
          <a:prstGeom prst="rect">
            <a:avLst/>
          </a:prstGeom>
          <a:noFill/>
        </p:spPr>
        <p:txBody>
          <a:bodyPr wrap="square" rtlCol="0">
            <a:spAutoFit/>
          </a:bodyPr>
          <a:lstStyle/>
          <a:p>
            <a:r>
              <a:rPr lang="zh-CN" altLang="en-US" dirty="0"/>
              <a:t>项目计划调整</a:t>
            </a:r>
          </a:p>
        </p:txBody>
      </p:sp>
      <p:sp>
        <p:nvSpPr>
          <p:cNvPr id="3" name="文本框 2">
            <a:extLst>
              <a:ext uri="{FF2B5EF4-FFF2-40B4-BE49-F238E27FC236}">
                <a16:creationId xmlns:a16="http://schemas.microsoft.com/office/drawing/2014/main" id="{E1E10190-484B-8A3D-C547-DD18455CB77D}"/>
              </a:ext>
            </a:extLst>
          </p:cNvPr>
          <p:cNvSpPr txBox="1"/>
          <p:nvPr/>
        </p:nvSpPr>
        <p:spPr>
          <a:xfrm>
            <a:off x="477078" y="1013791"/>
            <a:ext cx="10946296" cy="830997"/>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根据课堂进度，对项目计划进行了添加调整</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添加了如下内容</a:t>
            </a:r>
          </a:p>
        </p:txBody>
      </p:sp>
      <p:pic>
        <p:nvPicPr>
          <p:cNvPr id="5" name="图片 4">
            <a:extLst>
              <a:ext uri="{FF2B5EF4-FFF2-40B4-BE49-F238E27FC236}">
                <a16:creationId xmlns:a16="http://schemas.microsoft.com/office/drawing/2014/main" id="{CE70EE53-8696-B199-AB96-CB1473049B3F}"/>
              </a:ext>
            </a:extLst>
          </p:cNvPr>
          <p:cNvPicPr>
            <a:picLocks noChangeAspect="1"/>
          </p:cNvPicPr>
          <p:nvPr/>
        </p:nvPicPr>
        <p:blipFill>
          <a:blip r:embed="rId2"/>
          <a:stretch>
            <a:fillRect/>
          </a:stretch>
        </p:blipFill>
        <p:spPr>
          <a:xfrm>
            <a:off x="6392644" y="2201918"/>
            <a:ext cx="5478632" cy="4075354"/>
          </a:xfrm>
          <a:prstGeom prst="rect">
            <a:avLst/>
          </a:prstGeom>
        </p:spPr>
      </p:pic>
      <p:pic>
        <p:nvPicPr>
          <p:cNvPr id="6" name="图片 5">
            <a:extLst>
              <a:ext uri="{FF2B5EF4-FFF2-40B4-BE49-F238E27FC236}">
                <a16:creationId xmlns:a16="http://schemas.microsoft.com/office/drawing/2014/main" id="{B7D713C3-E7AD-E441-350F-0FB055C79701}"/>
              </a:ext>
            </a:extLst>
          </p:cNvPr>
          <p:cNvPicPr>
            <a:picLocks noChangeAspect="1"/>
          </p:cNvPicPr>
          <p:nvPr/>
        </p:nvPicPr>
        <p:blipFill>
          <a:blip r:embed="rId3"/>
          <a:stretch>
            <a:fillRect/>
          </a:stretch>
        </p:blipFill>
        <p:spPr>
          <a:xfrm>
            <a:off x="554400" y="2201918"/>
            <a:ext cx="5512670" cy="4075354"/>
          </a:xfrm>
          <a:prstGeom prst="rect">
            <a:avLst/>
          </a:prstGeom>
        </p:spPr>
      </p:pic>
    </p:spTree>
    <p:extLst>
      <p:ext uri="{BB962C8B-B14F-4D97-AF65-F5344CB8AC3E}">
        <p14:creationId xmlns:p14="http://schemas.microsoft.com/office/powerpoint/2010/main" val="9854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DC1F38-C0F1-E7CD-ECD9-F7A927D61039}"/>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4967F43A-ED73-BA5C-60CF-83F7EC96547A}"/>
              </a:ext>
            </a:extLst>
          </p:cNvPr>
          <p:cNvSpPr txBox="1"/>
          <p:nvPr/>
        </p:nvSpPr>
        <p:spPr>
          <a:xfrm>
            <a:off x="861391" y="2199861"/>
            <a:ext cx="9667461" cy="1323439"/>
          </a:xfrm>
          <a:prstGeom prst="rect">
            <a:avLst/>
          </a:prstGeom>
          <a:noFill/>
        </p:spPr>
        <p:txBody>
          <a:bodyPr wrap="square" rtlCol="0">
            <a:spAutoFit/>
          </a:bodyPr>
          <a:lstStyle/>
          <a:p>
            <a:r>
              <a:rPr lang="en-US" altLang="zh-CN" sz="8000" dirty="0"/>
              <a:t>3.</a:t>
            </a:r>
            <a:r>
              <a:rPr lang="zh-CN" altLang="en-US" sz="8000" dirty="0"/>
              <a:t>界面原型设计</a:t>
            </a:r>
          </a:p>
        </p:txBody>
      </p:sp>
    </p:spTree>
    <p:extLst>
      <p:ext uri="{BB962C8B-B14F-4D97-AF65-F5344CB8AC3E}">
        <p14:creationId xmlns:p14="http://schemas.microsoft.com/office/powerpoint/2010/main" val="1753081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0FE65D-88FE-2E3A-1E16-29874D70868B}"/>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20F53849-E78F-57FA-6513-AA282FE8F01B}"/>
              </a:ext>
            </a:extLst>
          </p:cNvPr>
          <p:cNvSpPr txBox="1"/>
          <p:nvPr/>
        </p:nvSpPr>
        <p:spPr>
          <a:xfrm>
            <a:off x="477078" y="430696"/>
            <a:ext cx="10807148"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rPr>
              <a:t>界面原型设计</a:t>
            </a:r>
            <a:r>
              <a:rPr lang="en-US" altLang="zh-CN" dirty="0">
                <a:solidFill>
                  <a:prstClr val="white"/>
                </a:solidFill>
                <a:latin typeface="Century Gothic" panose="020B0502020202020204"/>
                <a:ea typeface="幼圆" panose="02010509060101010101" pitchFamily="49" charset="-122"/>
              </a:rPr>
              <a:t>——</a:t>
            </a:r>
            <a:r>
              <a:rPr lang="zh-CN" altLang="en-US" dirty="0">
                <a:solidFill>
                  <a:prstClr val="white"/>
                </a:solidFill>
                <a:latin typeface="Century Gothic" panose="020B0502020202020204"/>
                <a:ea typeface="幼圆" panose="02010509060101010101" pitchFamily="49" charset="-122"/>
              </a:rPr>
              <a:t>登录相关界面</a:t>
            </a:r>
            <a:endPar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endParaRPr>
          </a:p>
        </p:txBody>
      </p:sp>
      <p:pic>
        <p:nvPicPr>
          <p:cNvPr id="4" name="图片 3">
            <a:extLst>
              <a:ext uri="{FF2B5EF4-FFF2-40B4-BE49-F238E27FC236}">
                <a16:creationId xmlns:a16="http://schemas.microsoft.com/office/drawing/2014/main" id="{BC2F8F5E-2E09-B181-DE88-E349C7B58D29}"/>
              </a:ext>
            </a:extLst>
          </p:cNvPr>
          <p:cNvPicPr>
            <a:picLocks noChangeAspect="1"/>
          </p:cNvPicPr>
          <p:nvPr/>
        </p:nvPicPr>
        <p:blipFill>
          <a:blip r:embed="rId2"/>
          <a:stretch>
            <a:fillRect/>
          </a:stretch>
        </p:blipFill>
        <p:spPr>
          <a:xfrm>
            <a:off x="662940" y="1028700"/>
            <a:ext cx="3839999" cy="2160000"/>
          </a:xfrm>
          <a:prstGeom prst="rect">
            <a:avLst/>
          </a:prstGeom>
        </p:spPr>
      </p:pic>
      <p:pic>
        <p:nvPicPr>
          <p:cNvPr id="6" name="图片 5">
            <a:extLst>
              <a:ext uri="{FF2B5EF4-FFF2-40B4-BE49-F238E27FC236}">
                <a16:creationId xmlns:a16="http://schemas.microsoft.com/office/drawing/2014/main" id="{F82D5F92-E159-70F3-7320-79B6C121CDD0}"/>
              </a:ext>
            </a:extLst>
          </p:cNvPr>
          <p:cNvPicPr>
            <a:picLocks noChangeAspect="1"/>
          </p:cNvPicPr>
          <p:nvPr/>
        </p:nvPicPr>
        <p:blipFill>
          <a:blip r:embed="rId3"/>
          <a:stretch>
            <a:fillRect/>
          </a:stretch>
        </p:blipFill>
        <p:spPr>
          <a:xfrm>
            <a:off x="6880860" y="999410"/>
            <a:ext cx="3839999" cy="2160000"/>
          </a:xfrm>
          <a:prstGeom prst="rect">
            <a:avLst/>
          </a:prstGeom>
        </p:spPr>
      </p:pic>
      <p:pic>
        <p:nvPicPr>
          <p:cNvPr id="9" name="图片 8">
            <a:extLst>
              <a:ext uri="{FF2B5EF4-FFF2-40B4-BE49-F238E27FC236}">
                <a16:creationId xmlns:a16="http://schemas.microsoft.com/office/drawing/2014/main" id="{B0DEB5A8-A40E-0F96-A8B7-85AC22CE90B9}"/>
              </a:ext>
            </a:extLst>
          </p:cNvPr>
          <p:cNvPicPr>
            <a:picLocks noChangeAspect="1"/>
          </p:cNvPicPr>
          <p:nvPr/>
        </p:nvPicPr>
        <p:blipFill>
          <a:blip r:embed="rId4"/>
          <a:stretch>
            <a:fillRect/>
          </a:stretch>
        </p:blipFill>
        <p:spPr>
          <a:xfrm>
            <a:off x="662938" y="3852862"/>
            <a:ext cx="3840000" cy="2160000"/>
          </a:xfrm>
          <a:prstGeom prst="rect">
            <a:avLst/>
          </a:prstGeom>
        </p:spPr>
      </p:pic>
      <p:pic>
        <p:nvPicPr>
          <p:cNvPr id="11" name="图片 10">
            <a:extLst>
              <a:ext uri="{FF2B5EF4-FFF2-40B4-BE49-F238E27FC236}">
                <a16:creationId xmlns:a16="http://schemas.microsoft.com/office/drawing/2014/main" id="{1257983A-3E91-D1A1-20EB-611B4B53CD4A}"/>
              </a:ext>
            </a:extLst>
          </p:cNvPr>
          <p:cNvPicPr>
            <a:picLocks noChangeAspect="1"/>
          </p:cNvPicPr>
          <p:nvPr/>
        </p:nvPicPr>
        <p:blipFill>
          <a:blip r:embed="rId5"/>
          <a:stretch>
            <a:fillRect/>
          </a:stretch>
        </p:blipFill>
        <p:spPr>
          <a:xfrm>
            <a:off x="6880859" y="3852862"/>
            <a:ext cx="3840000" cy="2160000"/>
          </a:xfrm>
          <a:prstGeom prst="rect">
            <a:avLst/>
          </a:prstGeom>
        </p:spPr>
      </p:pic>
      <p:sp>
        <p:nvSpPr>
          <p:cNvPr id="12" name="文本框 11">
            <a:extLst>
              <a:ext uri="{FF2B5EF4-FFF2-40B4-BE49-F238E27FC236}">
                <a16:creationId xmlns:a16="http://schemas.microsoft.com/office/drawing/2014/main" id="{DEEFFB4C-8581-AF27-2564-CFE59C04F0A8}"/>
              </a:ext>
            </a:extLst>
          </p:cNvPr>
          <p:cNvSpPr txBox="1"/>
          <p:nvPr/>
        </p:nvSpPr>
        <p:spPr>
          <a:xfrm>
            <a:off x="2118358" y="3244334"/>
            <a:ext cx="1135381" cy="369332"/>
          </a:xfrm>
          <a:prstGeom prst="rect">
            <a:avLst/>
          </a:prstGeom>
          <a:noFill/>
        </p:spPr>
        <p:txBody>
          <a:bodyPr wrap="square" rtlCol="0">
            <a:spAutoFit/>
          </a:bodyPr>
          <a:lstStyle/>
          <a:p>
            <a:r>
              <a:rPr lang="zh-CN" altLang="en-US" dirty="0"/>
              <a:t>登录界面</a:t>
            </a:r>
          </a:p>
        </p:txBody>
      </p:sp>
      <p:sp>
        <p:nvSpPr>
          <p:cNvPr id="14" name="文本框 13">
            <a:extLst>
              <a:ext uri="{FF2B5EF4-FFF2-40B4-BE49-F238E27FC236}">
                <a16:creationId xmlns:a16="http://schemas.microsoft.com/office/drawing/2014/main" id="{26599485-32A2-EC80-BDB8-8C5749AC67B7}"/>
              </a:ext>
            </a:extLst>
          </p:cNvPr>
          <p:cNvSpPr txBox="1"/>
          <p:nvPr/>
        </p:nvSpPr>
        <p:spPr>
          <a:xfrm>
            <a:off x="8134350" y="3256002"/>
            <a:ext cx="1318260" cy="369332"/>
          </a:xfrm>
          <a:prstGeom prst="rect">
            <a:avLst/>
          </a:prstGeom>
          <a:noFill/>
        </p:spPr>
        <p:txBody>
          <a:bodyPr wrap="square" rtlCol="0">
            <a:spAutoFit/>
          </a:bodyPr>
          <a:lstStyle/>
          <a:p>
            <a:r>
              <a:rPr lang="zh-CN" altLang="en-US" dirty="0"/>
              <a:t>创建用户</a:t>
            </a:r>
          </a:p>
        </p:txBody>
      </p:sp>
      <p:sp>
        <p:nvSpPr>
          <p:cNvPr id="16" name="文本框 15">
            <a:extLst>
              <a:ext uri="{FF2B5EF4-FFF2-40B4-BE49-F238E27FC236}">
                <a16:creationId xmlns:a16="http://schemas.microsoft.com/office/drawing/2014/main" id="{09305157-055E-D609-30DE-DB4AA0AC310F}"/>
              </a:ext>
            </a:extLst>
          </p:cNvPr>
          <p:cNvSpPr txBox="1"/>
          <p:nvPr/>
        </p:nvSpPr>
        <p:spPr>
          <a:xfrm>
            <a:off x="2007869" y="6156960"/>
            <a:ext cx="1135380" cy="369332"/>
          </a:xfrm>
          <a:prstGeom prst="rect">
            <a:avLst/>
          </a:prstGeom>
          <a:noFill/>
        </p:spPr>
        <p:txBody>
          <a:bodyPr wrap="square" rtlCol="0">
            <a:spAutoFit/>
          </a:bodyPr>
          <a:lstStyle/>
          <a:p>
            <a:r>
              <a:rPr lang="zh-CN" altLang="en-US" dirty="0"/>
              <a:t>密码修改</a:t>
            </a:r>
          </a:p>
        </p:txBody>
      </p:sp>
      <p:sp>
        <p:nvSpPr>
          <p:cNvPr id="18" name="文本框 17">
            <a:extLst>
              <a:ext uri="{FF2B5EF4-FFF2-40B4-BE49-F238E27FC236}">
                <a16:creationId xmlns:a16="http://schemas.microsoft.com/office/drawing/2014/main" id="{56FD105C-E1E1-D861-7D34-8F54B40C784A}"/>
              </a:ext>
            </a:extLst>
          </p:cNvPr>
          <p:cNvSpPr txBox="1"/>
          <p:nvPr/>
        </p:nvSpPr>
        <p:spPr>
          <a:xfrm>
            <a:off x="8225790" y="6202942"/>
            <a:ext cx="1135380" cy="369332"/>
          </a:xfrm>
          <a:prstGeom prst="rect">
            <a:avLst/>
          </a:prstGeom>
          <a:noFill/>
        </p:spPr>
        <p:txBody>
          <a:bodyPr wrap="square" rtlCol="0">
            <a:spAutoFit/>
          </a:bodyPr>
          <a:lstStyle/>
          <a:p>
            <a:r>
              <a:rPr lang="zh-CN" altLang="en-US" dirty="0"/>
              <a:t>电话修改</a:t>
            </a:r>
          </a:p>
        </p:txBody>
      </p:sp>
    </p:spTree>
    <p:extLst>
      <p:ext uri="{BB962C8B-B14F-4D97-AF65-F5344CB8AC3E}">
        <p14:creationId xmlns:p14="http://schemas.microsoft.com/office/powerpoint/2010/main" val="1947611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438277-1BE7-578A-8BDE-D9272E5CB292}"/>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A0533677-6463-2A09-66F5-50A1F63BF965}"/>
              </a:ext>
            </a:extLst>
          </p:cNvPr>
          <p:cNvSpPr txBox="1"/>
          <p:nvPr/>
        </p:nvSpPr>
        <p:spPr>
          <a:xfrm>
            <a:off x="477078" y="430696"/>
            <a:ext cx="10807148"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rPr>
              <a:t>界面原型设计</a:t>
            </a:r>
            <a:r>
              <a:rPr lang="en-US" altLang="zh-CN" dirty="0">
                <a:solidFill>
                  <a:prstClr val="white"/>
                </a:solidFill>
                <a:latin typeface="Century Gothic" panose="020B0502020202020204"/>
                <a:ea typeface="幼圆" panose="02010509060101010101" pitchFamily="49" charset="-122"/>
              </a:rPr>
              <a:t>——</a:t>
            </a:r>
            <a:r>
              <a:rPr lang="zh-CN" altLang="en-US" dirty="0">
                <a:solidFill>
                  <a:prstClr val="white"/>
                </a:solidFill>
                <a:latin typeface="Century Gothic" panose="020B0502020202020204"/>
                <a:ea typeface="幼圆" panose="02010509060101010101" pitchFamily="49" charset="-122"/>
              </a:rPr>
              <a:t>用户界面</a:t>
            </a:r>
            <a:endParaRPr kumimoji="0" lang="zh-CN" altLang="en-US" sz="1800" b="0" i="0" u="none" strike="noStrike" kern="1200" cap="none" spc="0" normalizeH="0" baseline="0" noProof="0" dirty="0">
              <a:ln>
                <a:noFill/>
              </a:ln>
              <a:solidFill>
                <a:prstClr val="white"/>
              </a:solidFill>
              <a:effectLst/>
              <a:uLnTx/>
              <a:uFillTx/>
              <a:latin typeface="Century Gothic" panose="020B0502020202020204"/>
              <a:ea typeface="幼圆" panose="02010509060101010101" pitchFamily="49" charset="-122"/>
              <a:cs typeface="+mn-cs"/>
            </a:endParaRPr>
          </a:p>
        </p:txBody>
      </p:sp>
      <p:pic>
        <p:nvPicPr>
          <p:cNvPr id="8" name="图片 7">
            <a:extLst>
              <a:ext uri="{FF2B5EF4-FFF2-40B4-BE49-F238E27FC236}">
                <a16:creationId xmlns:a16="http://schemas.microsoft.com/office/drawing/2014/main" id="{55B10D11-C2E8-D4BC-D30B-3BDC30FAC669}"/>
              </a:ext>
            </a:extLst>
          </p:cNvPr>
          <p:cNvPicPr>
            <a:picLocks noChangeAspect="1"/>
          </p:cNvPicPr>
          <p:nvPr/>
        </p:nvPicPr>
        <p:blipFill>
          <a:blip r:embed="rId2"/>
          <a:stretch>
            <a:fillRect/>
          </a:stretch>
        </p:blipFill>
        <p:spPr>
          <a:xfrm>
            <a:off x="584199" y="998220"/>
            <a:ext cx="3840000" cy="2160000"/>
          </a:xfrm>
          <a:prstGeom prst="rect">
            <a:avLst/>
          </a:prstGeom>
        </p:spPr>
      </p:pic>
      <p:pic>
        <p:nvPicPr>
          <p:cNvPr id="13" name="图片 12">
            <a:extLst>
              <a:ext uri="{FF2B5EF4-FFF2-40B4-BE49-F238E27FC236}">
                <a16:creationId xmlns:a16="http://schemas.microsoft.com/office/drawing/2014/main" id="{3B7B3036-4FDC-4378-FF73-67501B2D8DC2}"/>
              </a:ext>
            </a:extLst>
          </p:cNvPr>
          <p:cNvPicPr>
            <a:picLocks noChangeAspect="1"/>
          </p:cNvPicPr>
          <p:nvPr/>
        </p:nvPicPr>
        <p:blipFill>
          <a:blip r:embed="rId3"/>
          <a:stretch>
            <a:fillRect/>
          </a:stretch>
        </p:blipFill>
        <p:spPr>
          <a:xfrm>
            <a:off x="584199" y="3855720"/>
            <a:ext cx="3840000" cy="2160000"/>
          </a:xfrm>
          <a:prstGeom prst="rect">
            <a:avLst/>
          </a:prstGeom>
        </p:spPr>
      </p:pic>
      <p:pic>
        <p:nvPicPr>
          <p:cNvPr id="17" name="图片 16">
            <a:extLst>
              <a:ext uri="{FF2B5EF4-FFF2-40B4-BE49-F238E27FC236}">
                <a16:creationId xmlns:a16="http://schemas.microsoft.com/office/drawing/2014/main" id="{BBC083AA-435A-F648-AEA0-66ED3AF2415C}"/>
              </a:ext>
            </a:extLst>
          </p:cNvPr>
          <p:cNvPicPr>
            <a:picLocks noChangeAspect="1"/>
          </p:cNvPicPr>
          <p:nvPr/>
        </p:nvPicPr>
        <p:blipFill>
          <a:blip r:embed="rId4"/>
          <a:stretch>
            <a:fillRect/>
          </a:stretch>
        </p:blipFill>
        <p:spPr>
          <a:xfrm>
            <a:off x="6565900" y="998220"/>
            <a:ext cx="3840000" cy="2160000"/>
          </a:xfrm>
          <a:prstGeom prst="rect">
            <a:avLst/>
          </a:prstGeom>
        </p:spPr>
      </p:pic>
      <p:pic>
        <p:nvPicPr>
          <p:cNvPr id="20" name="图片 19">
            <a:extLst>
              <a:ext uri="{FF2B5EF4-FFF2-40B4-BE49-F238E27FC236}">
                <a16:creationId xmlns:a16="http://schemas.microsoft.com/office/drawing/2014/main" id="{CF92F7E0-5895-D704-658F-4534DA711CD8}"/>
              </a:ext>
            </a:extLst>
          </p:cNvPr>
          <p:cNvPicPr>
            <a:picLocks noChangeAspect="1"/>
          </p:cNvPicPr>
          <p:nvPr/>
        </p:nvPicPr>
        <p:blipFill>
          <a:blip r:embed="rId5"/>
          <a:stretch>
            <a:fillRect/>
          </a:stretch>
        </p:blipFill>
        <p:spPr>
          <a:xfrm>
            <a:off x="6565900" y="3855720"/>
            <a:ext cx="3840000" cy="2160000"/>
          </a:xfrm>
          <a:prstGeom prst="rect">
            <a:avLst/>
          </a:prstGeom>
        </p:spPr>
      </p:pic>
      <p:sp>
        <p:nvSpPr>
          <p:cNvPr id="21" name="文本框 20">
            <a:extLst>
              <a:ext uri="{FF2B5EF4-FFF2-40B4-BE49-F238E27FC236}">
                <a16:creationId xmlns:a16="http://schemas.microsoft.com/office/drawing/2014/main" id="{7925E381-5810-712C-B896-EF1D6EDD47DF}"/>
              </a:ext>
            </a:extLst>
          </p:cNvPr>
          <p:cNvSpPr txBox="1"/>
          <p:nvPr/>
        </p:nvSpPr>
        <p:spPr>
          <a:xfrm>
            <a:off x="1898409" y="3244334"/>
            <a:ext cx="1211580" cy="369332"/>
          </a:xfrm>
          <a:prstGeom prst="rect">
            <a:avLst/>
          </a:prstGeom>
          <a:noFill/>
        </p:spPr>
        <p:txBody>
          <a:bodyPr wrap="square" rtlCol="0">
            <a:spAutoFit/>
          </a:bodyPr>
          <a:lstStyle/>
          <a:p>
            <a:r>
              <a:rPr lang="zh-CN" altLang="en-US" dirty="0"/>
              <a:t>欢迎界面</a:t>
            </a:r>
          </a:p>
        </p:txBody>
      </p:sp>
      <p:sp>
        <p:nvSpPr>
          <p:cNvPr id="22" name="文本框 21">
            <a:extLst>
              <a:ext uri="{FF2B5EF4-FFF2-40B4-BE49-F238E27FC236}">
                <a16:creationId xmlns:a16="http://schemas.microsoft.com/office/drawing/2014/main" id="{2939A253-593C-78F0-9939-85033564BB78}"/>
              </a:ext>
            </a:extLst>
          </p:cNvPr>
          <p:cNvSpPr txBox="1"/>
          <p:nvPr/>
        </p:nvSpPr>
        <p:spPr>
          <a:xfrm>
            <a:off x="7941069" y="3244334"/>
            <a:ext cx="1211580" cy="369332"/>
          </a:xfrm>
          <a:prstGeom prst="rect">
            <a:avLst/>
          </a:prstGeom>
          <a:noFill/>
        </p:spPr>
        <p:txBody>
          <a:bodyPr wrap="square" rtlCol="0">
            <a:spAutoFit/>
          </a:bodyPr>
          <a:lstStyle/>
          <a:p>
            <a:r>
              <a:rPr lang="zh-CN" altLang="en-US" dirty="0"/>
              <a:t>用户中心</a:t>
            </a:r>
          </a:p>
        </p:txBody>
      </p:sp>
      <p:sp>
        <p:nvSpPr>
          <p:cNvPr id="23" name="文本框 22">
            <a:extLst>
              <a:ext uri="{FF2B5EF4-FFF2-40B4-BE49-F238E27FC236}">
                <a16:creationId xmlns:a16="http://schemas.microsoft.com/office/drawing/2014/main" id="{F91534E9-24DD-7F40-D5B8-3ABC651EF62D}"/>
              </a:ext>
            </a:extLst>
          </p:cNvPr>
          <p:cNvSpPr txBox="1"/>
          <p:nvPr/>
        </p:nvSpPr>
        <p:spPr>
          <a:xfrm>
            <a:off x="7941069" y="6121475"/>
            <a:ext cx="1211580" cy="369332"/>
          </a:xfrm>
          <a:prstGeom prst="rect">
            <a:avLst/>
          </a:prstGeom>
          <a:noFill/>
        </p:spPr>
        <p:txBody>
          <a:bodyPr wrap="square" rtlCol="0">
            <a:spAutoFit/>
          </a:bodyPr>
          <a:lstStyle/>
          <a:p>
            <a:r>
              <a:rPr lang="zh-CN" altLang="en-US" dirty="0"/>
              <a:t>测评历史</a:t>
            </a:r>
          </a:p>
        </p:txBody>
      </p:sp>
      <p:sp>
        <p:nvSpPr>
          <p:cNvPr id="24" name="文本框 23">
            <a:extLst>
              <a:ext uri="{FF2B5EF4-FFF2-40B4-BE49-F238E27FC236}">
                <a16:creationId xmlns:a16="http://schemas.microsoft.com/office/drawing/2014/main" id="{2D8ACC36-4D82-079C-517D-CC8D884455C4}"/>
              </a:ext>
            </a:extLst>
          </p:cNvPr>
          <p:cNvSpPr txBox="1"/>
          <p:nvPr/>
        </p:nvSpPr>
        <p:spPr>
          <a:xfrm>
            <a:off x="1898409" y="6127341"/>
            <a:ext cx="1211580" cy="369332"/>
          </a:xfrm>
          <a:prstGeom prst="rect">
            <a:avLst/>
          </a:prstGeom>
          <a:noFill/>
        </p:spPr>
        <p:txBody>
          <a:bodyPr wrap="square" rtlCol="0">
            <a:spAutoFit/>
          </a:bodyPr>
          <a:lstStyle/>
          <a:p>
            <a:r>
              <a:rPr lang="zh-CN" altLang="en-US" dirty="0"/>
              <a:t>问卷选择</a:t>
            </a:r>
          </a:p>
        </p:txBody>
      </p:sp>
    </p:spTree>
    <p:extLst>
      <p:ext uri="{BB962C8B-B14F-4D97-AF65-F5344CB8AC3E}">
        <p14:creationId xmlns:p14="http://schemas.microsoft.com/office/powerpoint/2010/main" val="711169389"/>
      </p:ext>
    </p:extLst>
  </p:cSld>
  <p:clrMapOvr>
    <a:masterClrMapping/>
  </p:clrMapOvr>
</p:sld>
</file>

<file path=ppt/theme/theme1.xml><?xml version="1.0" encoding="utf-8"?>
<a:theme xmlns:a="http://schemas.openxmlformats.org/drawingml/2006/main" name="切片">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878</TotalTime>
  <Words>1257</Words>
  <Application>Microsoft Office PowerPoint</Application>
  <PresentationFormat>宽屏</PresentationFormat>
  <Paragraphs>203</Paragraphs>
  <Slides>26</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26</vt:i4>
      </vt:variant>
    </vt:vector>
  </HeadingPairs>
  <TitlesOfParts>
    <vt:vector size="31" baseType="lpstr">
      <vt:lpstr>微软雅黑</vt:lpstr>
      <vt:lpstr>Arial</vt:lpstr>
      <vt:lpstr>Century Gothic</vt:lpstr>
      <vt:lpstr>Wingdings 3</vt:lpstr>
      <vt:lpstr>切片</vt:lpstr>
      <vt:lpstr>大学生简单心理咨询平台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豪键 谢</dc:creator>
  <cp:lastModifiedBy>豪键 谢</cp:lastModifiedBy>
  <cp:revision>21</cp:revision>
  <dcterms:created xsi:type="dcterms:W3CDTF">2024-10-06T13:52:35Z</dcterms:created>
  <dcterms:modified xsi:type="dcterms:W3CDTF">2024-11-17T13:56:40Z</dcterms:modified>
</cp:coreProperties>
</file>

<file path=docProps/thumbnail.jpeg>
</file>